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B051-6095-464B-A6C8-079EED79D3EB}" type="datetimeFigureOut">
              <a:rPr lang="de-AT" smtClean="0"/>
              <a:t>02.06.2016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8B06-040D-4622-883A-A311950B30B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4750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B051-6095-464B-A6C8-079EED79D3EB}" type="datetimeFigureOut">
              <a:rPr lang="de-AT" smtClean="0"/>
              <a:t>02.06.2016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8B06-040D-4622-883A-A311950B30B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0614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B051-6095-464B-A6C8-079EED79D3EB}" type="datetimeFigureOut">
              <a:rPr lang="de-AT" smtClean="0"/>
              <a:t>02.06.2016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8B06-040D-4622-883A-A311950B30B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452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B051-6095-464B-A6C8-079EED79D3EB}" type="datetimeFigureOut">
              <a:rPr lang="de-AT" smtClean="0"/>
              <a:t>02.06.2016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8B06-040D-4622-883A-A311950B30B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233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B051-6095-464B-A6C8-079EED79D3EB}" type="datetimeFigureOut">
              <a:rPr lang="de-AT" smtClean="0"/>
              <a:t>02.06.2016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8B06-040D-4622-883A-A311950B30B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257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B051-6095-464B-A6C8-079EED79D3EB}" type="datetimeFigureOut">
              <a:rPr lang="de-AT" smtClean="0"/>
              <a:t>02.06.2016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8B06-040D-4622-883A-A311950B30B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384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B051-6095-464B-A6C8-079EED79D3EB}" type="datetimeFigureOut">
              <a:rPr lang="de-AT" smtClean="0"/>
              <a:t>02.06.2016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8B06-040D-4622-883A-A311950B30B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283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B051-6095-464B-A6C8-079EED79D3EB}" type="datetimeFigureOut">
              <a:rPr lang="de-AT" smtClean="0"/>
              <a:t>02.06.2016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8B06-040D-4622-883A-A311950B30B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317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B051-6095-464B-A6C8-079EED79D3EB}" type="datetimeFigureOut">
              <a:rPr lang="de-AT" smtClean="0"/>
              <a:t>02.06.2016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8B06-040D-4622-883A-A311950B30B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5243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B051-6095-464B-A6C8-079EED79D3EB}" type="datetimeFigureOut">
              <a:rPr lang="de-AT" smtClean="0"/>
              <a:t>02.06.2016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8B06-040D-4622-883A-A311950B30B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472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3B051-6095-464B-A6C8-079EED79D3EB}" type="datetimeFigureOut">
              <a:rPr lang="de-AT" smtClean="0"/>
              <a:t>02.06.2016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8B06-040D-4622-883A-A311950B30B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6126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4000">
              <a:schemeClr val="accent4">
                <a:lumMod val="0"/>
                <a:lumOff val="100000"/>
              </a:schemeClr>
            </a:gs>
            <a:gs pos="93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3B051-6095-464B-A6C8-079EED79D3EB}" type="datetimeFigureOut">
              <a:rPr lang="de-AT" smtClean="0"/>
              <a:t>02.06.2016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F8B06-040D-4622-883A-A311950B30B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83990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zdioezese-wien.at/wien4mit5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007165" y="686192"/>
            <a:ext cx="1049572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dirty="0"/>
              <a:t>Raumgerechte Pastoral </a:t>
            </a:r>
          </a:p>
          <a:p>
            <a:r>
              <a:rPr lang="de-AT" dirty="0">
                <a:hlinkClick r:id="rId2"/>
              </a:rPr>
              <a:t>http://www.erzdioezese-wien.at/wien4mit5</a:t>
            </a:r>
            <a:endParaRPr lang="de-AT" dirty="0"/>
          </a:p>
          <a:p>
            <a:endParaRPr lang="de-AT" dirty="0"/>
          </a:p>
          <a:p>
            <a:endParaRPr lang="de-AT" dirty="0"/>
          </a:p>
          <a:p>
            <a:pPr algn="ctr"/>
            <a:r>
              <a:rPr lang="de-AT" sz="3200" b="1" dirty="0"/>
              <a:t>Ergebnisse der Befragung durch Prof. ZULEHNER</a:t>
            </a:r>
          </a:p>
          <a:p>
            <a:pPr algn="ctr"/>
            <a:r>
              <a:rPr lang="de-AT" sz="3200" dirty="0"/>
              <a:t>Fragebogen war sehr anspruchsvoll</a:t>
            </a:r>
          </a:p>
          <a:p>
            <a:pPr algn="ctr"/>
            <a:endParaRPr lang="de-AT" sz="3200" b="1" dirty="0"/>
          </a:p>
          <a:p>
            <a:pPr algn="ctr"/>
            <a:r>
              <a:rPr lang="de-AT" sz="3200" b="1" dirty="0"/>
              <a:t>Entwicklungsraum 4mit5: von ca. 17.000 </a:t>
            </a:r>
            <a:r>
              <a:rPr lang="de-AT" sz="3200" b="1" dirty="0" err="1"/>
              <a:t>KatholikInnen</a:t>
            </a:r>
            <a:r>
              <a:rPr lang="de-AT" sz="3200" b="1" dirty="0"/>
              <a:t> waren insgesamt 112 Teilnehmende </a:t>
            </a:r>
          </a:p>
          <a:p>
            <a:pPr algn="ctr"/>
            <a:r>
              <a:rPr lang="de-AT" sz="3200" b="1" dirty="0"/>
              <a:t>Davon St. Elisabeth: 36, St Thekla: 27, St. Florian: 21, </a:t>
            </a:r>
          </a:p>
          <a:p>
            <a:pPr algn="ctr"/>
            <a:r>
              <a:rPr lang="de-AT" sz="3200" b="1" dirty="0" err="1"/>
              <a:t>Wieden</a:t>
            </a:r>
            <a:r>
              <a:rPr lang="de-AT" sz="3200" b="1" dirty="0"/>
              <a:t>: 6, St. Karl 4</a:t>
            </a:r>
          </a:p>
          <a:p>
            <a:pPr algn="ctr"/>
            <a:endParaRPr lang="de-AT" sz="3200" b="1" dirty="0"/>
          </a:p>
          <a:p>
            <a:pPr algn="ctr"/>
            <a:r>
              <a:rPr lang="de-AT" sz="3200" b="1" dirty="0"/>
              <a:t>Ein großes Danke!!</a:t>
            </a:r>
            <a:r>
              <a:rPr lang="de-AT" dirty="0"/>
              <a:t> </a:t>
            </a:r>
          </a:p>
          <a:p>
            <a:pPr algn="ctr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6352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ChangeArrowheads="1"/>
          </p:cNvSpPr>
          <p:nvPr/>
        </p:nvSpPr>
        <p:spPr bwMode="auto">
          <a:xfrm>
            <a:off x="2250831" y="21664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815925" y="1012873"/>
            <a:ext cx="9905083" cy="5233183"/>
            <a:chOff x="1411" y="464"/>
            <a:chExt cx="9450" cy="5247"/>
          </a:xfrm>
        </p:grpSpPr>
        <p:sp>
          <p:nvSpPr>
            <p:cNvPr id="4" name="Line 42"/>
            <p:cNvSpPr>
              <a:spLocks noChangeShapeType="1"/>
            </p:cNvSpPr>
            <p:nvPr/>
          </p:nvSpPr>
          <p:spPr bwMode="auto">
            <a:xfrm>
              <a:off x="2081" y="5026"/>
              <a:ext cx="8107" cy="0"/>
            </a:xfrm>
            <a:prstGeom prst="line">
              <a:avLst/>
            </a:prstGeom>
            <a:noFill/>
            <a:ln w="9144">
              <a:solidFill>
                <a:srgbClr val="D9D9D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5" name="Line 41"/>
            <p:cNvSpPr>
              <a:spLocks noChangeShapeType="1"/>
            </p:cNvSpPr>
            <p:nvPr/>
          </p:nvSpPr>
          <p:spPr bwMode="auto">
            <a:xfrm>
              <a:off x="2081" y="3581"/>
              <a:ext cx="8107" cy="0"/>
            </a:xfrm>
            <a:prstGeom prst="line">
              <a:avLst/>
            </a:prstGeom>
            <a:noFill/>
            <a:ln w="9144">
              <a:solidFill>
                <a:srgbClr val="D9D9D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6" name="Line 40"/>
            <p:cNvSpPr>
              <a:spLocks noChangeShapeType="1"/>
            </p:cNvSpPr>
            <p:nvPr/>
          </p:nvSpPr>
          <p:spPr bwMode="auto">
            <a:xfrm>
              <a:off x="2081" y="2859"/>
              <a:ext cx="8107" cy="0"/>
            </a:xfrm>
            <a:prstGeom prst="line">
              <a:avLst/>
            </a:prstGeom>
            <a:noFill/>
            <a:ln w="9144">
              <a:solidFill>
                <a:srgbClr val="D9D9D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7" name="Line 39"/>
            <p:cNvSpPr>
              <a:spLocks noChangeShapeType="1"/>
            </p:cNvSpPr>
            <p:nvPr/>
          </p:nvSpPr>
          <p:spPr bwMode="auto">
            <a:xfrm>
              <a:off x="2081" y="2137"/>
              <a:ext cx="8107" cy="0"/>
            </a:xfrm>
            <a:prstGeom prst="line">
              <a:avLst/>
            </a:prstGeom>
            <a:noFill/>
            <a:ln w="9144">
              <a:solidFill>
                <a:srgbClr val="D9D9D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Line 38"/>
            <p:cNvSpPr>
              <a:spLocks noChangeShapeType="1"/>
            </p:cNvSpPr>
            <p:nvPr/>
          </p:nvSpPr>
          <p:spPr bwMode="auto">
            <a:xfrm>
              <a:off x="2081" y="1414"/>
              <a:ext cx="8107" cy="0"/>
            </a:xfrm>
            <a:prstGeom prst="line">
              <a:avLst/>
            </a:prstGeom>
            <a:noFill/>
            <a:ln w="9144">
              <a:solidFill>
                <a:srgbClr val="D9D9D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9" name="Line 37"/>
            <p:cNvSpPr>
              <a:spLocks noChangeShapeType="1"/>
            </p:cNvSpPr>
            <p:nvPr/>
          </p:nvSpPr>
          <p:spPr bwMode="auto">
            <a:xfrm>
              <a:off x="2081" y="689"/>
              <a:ext cx="8107" cy="0"/>
            </a:xfrm>
            <a:prstGeom prst="line">
              <a:avLst/>
            </a:prstGeom>
            <a:noFill/>
            <a:ln w="9144">
              <a:solidFill>
                <a:srgbClr val="D9D9D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Line 36"/>
            <p:cNvSpPr>
              <a:spLocks noChangeShapeType="1"/>
            </p:cNvSpPr>
            <p:nvPr/>
          </p:nvSpPr>
          <p:spPr bwMode="auto">
            <a:xfrm>
              <a:off x="2081" y="689"/>
              <a:ext cx="0" cy="4337"/>
            </a:xfrm>
            <a:prstGeom prst="line">
              <a:avLst/>
            </a:prstGeom>
            <a:noFill/>
            <a:ln w="9144">
              <a:solidFill>
                <a:srgbClr val="D9D9D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Line 35"/>
            <p:cNvSpPr>
              <a:spLocks noChangeShapeType="1"/>
            </p:cNvSpPr>
            <p:nvPr/>
          </p:nvSpPr>
          <p:spPr bwMode="auto">
            <a:xfrm>
              <a:off x="3432" y="689"/>
              <a:ext cx="0" cy="4337"/>
            </a:xfrm>
            <a:prstGeom prst="line">
              <a:avLst/>
            </a:prstGeom>
            <a:noFill/>
            <a:ln w="9144">
              <a:solidFill>
                <a:srgbClr val="D9D9D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2" name="Line 34"/>
            <p:cNvSpPr>
              <a:spLocks noChangeShapeType="1"/>
            </p:cNvSpPr>
            <p:nvPr/>
          </p:nvSpPr>
          <p:spPr bwMode="auto">
            <a:xfrm>
              <a:off x="4783" y="689"/>
              <a:ext cx="0" cy="4337"/>
            </a:xfrm>
            <a:prstGeom prst="line">
              <a:avLst/>
            </a:prstGeom>
            <a:noFill/>
            <a:ln w="9144">
              <a:solidFill>
                <a:srgbClr val="D9D9D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3" name="Line 33"/>
            <p:cNvSpPr>
              <a:spLocks noChangeShapeType="1"/>
            </p:cNvSpPr>
            <p:nvPr/>
          </p:nvSpPr>
          <p:spPr bwMode="auto">
            <a:xfrm>
              <a:off x="6134" y="689"/>
              <a:ext cx="0" cy="4337"/>
            </a:xfrm>
            <a:prstGeom prst="line">
              <a:avLst/>
            </a:prstGeom>
            <a:noFill/>
            <a:ln w="9144">
              <a:solidFill>
                <a:srgbClr val="D9D9D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4" name="Line 32"/>
            <p:cNvSpPr>
              <a:spLocks noChangeShapeType="1"/>
            </p:cNvSpPr>
            <p:nvPr/>
          </p:nvSpPr>
          <p:spPr bwMode="auto">
            <a:xfrm>
              <a:off x="7486" y="689"/>
              <a:ext cx="0" cy="4337"/>
            </a:xfrm>
            <a:prstGeom prst="line">
              <a:avLst/>
            </a:prstGeom>
            <a:noFill/>
            <a:ln w="9144">
              <a:solidFill>
                <a:srgbClr val="D9D9D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>
              <a:off x="8837" y="689"/>
              <a:ext cx="0" cy="4337"/>
            </a:xfrm>
            <a:prstGeom prst="line">
              <a:avLst/>
            </a:prstGeom>
            <a:noFill/>
            <a:ln w="9144">
              <a:solidFill>
                <a:srgbClr val="D9D9D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6" name="Line 30"/>
            <p:cNvSpPr>
              <a:spLocks noChangeShapeType="1"/>
            </p:cNvSpPr>
            <p:nvPr/>
          </p:nvSpPr>
          <p:spPr bwMode="auto">
            <a:xfrm>
              <a:off x="10188" y="689"/>
              <a:ext cx="0" cy="4337"/>
            </a:xfrm>
            <a:prstGeom prst="line">
              <a:avLst/>
            </a:prstGeom>
            <a:noFill/>
            <a:ln w="9144">
              <a:solidFill>
                <a:srgbClr val="D9D9D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7" name="Line 29"/>
            <p:cNvSpPr>
              <a:spLocks noChangeShapeType="1"/>
            </p:cNvSpPr>
            <p:nvPr/>
          </p:nvSpPr>
          <p:spPr bwMode="auto">
            <a:xfrm>
              <a:off x="2081" y="4304"/>
              <a:ext cx="8107" cy="0"/>
            </a:xfrm>
            <a:prstGeom prst="line">
              <a:avLst/>
            </a:prstGeom>
            <a:noFill/>
            <a:ln w="9144">
              <a:solidFill>
                <a:srgbClr val="D9D9D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8" name="Freeform 28"/>
            <p:cNvSpPr>
              <a:spLocks/>
            </p:cNvSpPr>
            <p:nvPr/>
          </p:nvSpPr>
          <p:spPr bwMode="auto">
            <a:xfrm>
              <a:off x="2081" y="2347"/>
              <a:ext cx="8108" cy="1831"/>
            </a:xfrm>
            <a:custGeom>
              <a:avLst/>
              <a:gdLst>
                <a:gd name="T0" fmla="+- 0 2160 2081"/>
                <a:gd name="T1" fmla="*/ T0 w 8108"/>
                <a:gd name="T2" fmla="+- 0 4093 2347"/>
                <a:gd name="T3" fmla="*/ 4093 h 1831"/>
                <a:gd name="T4" fmla="+- 0 2319 2081"/>
                <a:gd name="T5" fmla="*/ T4 w 8108"/>
                <a:gd name="T6" fmla="+- 0 4107 2347"/>
                <a:gd name="T7" fmla="*/ 4107 h 1831"/>
                <a:gd name="T8" fmla="+- 0 2478 2081"/>
                <a:gd name="T9" fmla="*/ T8 w 8108"/>
                <a:gd name="T10" fmla="+- 0 4124 2347"/>
                <a:gd name="T11" fmla="*/ 4124 h 1831"/>
                <a:gd name="T12" fmla="+- 0 2637 2081"/>
                <a:gd name="T13" fmla="*/ T12 w 8108"/>
                <a:gd name="T14" fmla="+- 0 4142 2347"/>
                <a:gd name="T15" fmla="*/ 4142 h 1831"/>
                <a:gd name="T16" fmla="+- 0 2796 2081"/>
                <a:gd name="T17" fmla="*/ T16 w 8108"/>
                <a:gd name="T18" fmla="+- 0 4159 2347"/>
                <a:gd name="T19" fmla="*/ 4159 h 1831"/>
                <a:gd name="T20" fmla="+- 0 2955 2081"/>
                <a:gd name="T21" fmla="*/ T20 w 8108"/>
                <a:gd name="T22" fmla="+- 0 4172 2347"/>
                <a:gd name="T23" fmla="*/ 4172 h 1831"/>
                <a:gd name="T24" fmla="+- 0 3114 2081"/>
                <a:gd name="T25" fmla="*/ T24 w 8108"/>
                <a:gd name="T26" fmla="+- 0 4177 2347"/>
                <a:gd name="T27" fmla="*/ 4177 h 1831"/>
                <a:gd name="T28" fmla="+- 0 3273 2081"/>
                <a:gd name="T29" fmla="*/ T28 w 8108"/>
                <a:gd name="T30" fmla="+- 0 4174 2347"/>
                <a:gd name="T31" fmla="*/ 4174 h 1831"/>
                <a:gd name="T32" fmla="+- 0 3432 2081"/>
                <a:gd name="T33" fmla="*/ T32 w 8108"/>
                <a:gd name="T34" fmla="+- 0 4160 2347"/>
                <a:gd name="T35" fmla="*/ 4160 h 1831"/>
                <a:gd name="T36" fmla="+- 0 3582 2081"/>
                <a:gd name="T37" fmla="*/ T36 w 8108"/>
                <a:gd name="T38" fmla="+- 0 4135 2347"/>
                <a:gd name="T39" fmla="*/ 4135 h 1831"/>
                <a:gd name="T40" fmla="+- 0 3732 2081"/>
                <a:gd name="T41" fmla="*/ T40 w 8108"/>
                <a:gd name="T42" fmla="+- 0 4102 2347"/>
                <a:gd name="T43" fmla="*/ 4102 h 1831"/>
                <a:gd name="T44" fmla="+- 0 3882 2081"/>
                <a:gd name="T45" fmla="*/ T44 w 8108"/>
                <a:gd name="T46" fmla="+- 0 4061 2347"/>
                <a:gd name="T47" fmla="*/ 4061 h 1831"/>
                <a:gd name="T48" fmla="+- 0 4033 2081"/>
                <a:gd name="T49" fmla="*/ T48 w 8108"/>
                <a:gd name="T50" fmla="+- 0 4014 2347"/>
                <a:gd name="T51" fmla="*/ 4014 h 1831"/>
                <a:gd name="T52" fmla="+- 0 4183 2081"/>
                <a:gd name="T53" fmla="*/ T52 w 8108"/>
                <a:gd name="T54" fmla="+- 0 3961 2347"/>
                <a:gd name="T55" fmla="*/ 3961 h 1831"/>
                <a:gd name="T56" fmla="+- 0 4333 2081"/>
                <a:gd name="T57" fmla="*/ T56 w 8108"/>
                <a:gd name="T58" fmla="+- 0 3905 2347"/>
                <a:gd name="T59" fmla="*/ 3905 h 1831"/>
                <a:gd name="T60" fmla="+- 0 4483 2081"/>
                <a:gd name="T61" fmla="*/ T60 w 8108"/>
                <a:gd name="T62" fmla="+- 0 3847 2347"/>
                <a:gd name="T63" fmla="*/ 3847 h 1831"/>
                <a:gd name="T64" fmla="+- 0 4633 2081"/>
                <a:gd name="T65" fmla="*/ T64 w 8108"/>
                <a:gd name="T66" fmla="+- 0 3787 2347"/>
                <a:gd name="T67" fmla="*/ 3787 h 1831"/>
                <a:gd name="T68" fmla="+- 0 4783 2081"/>
                <a:gd name="T69" fmla="*/ T68 w 8108"/>
                <a:gd name="T70" fmla="+- 0 3726 2347"/>
                <a:gd name="T71" fmla="*/ 3726 h 1831"/>
                <a:gd name="T72" fmla="+- 0 4925 2081"/>
                <a:gd name="T73" fmla="*/ T72 w 8108"/>
                <a:gd name="T74" fmla="+- 0 3667 2347"/>
                <a:gd name="T75" fmla="*/ 3667 h 1831"/>
                <a:gd name="T76" fmla="+- 0 5068 2081"/>
                <a:gd name="T77" fmla="*/ T76 w 8108"/>
                <a:gd name="T78" fmla="+- 0 3605 2347"/>
                <a:gd name="T79" fmla="*/ 3605 h 1831"/>
                <a:gd name="T80" fmla="+- 0 5210 2081"/>
                <a:gd name="T81" fmla="*/ T80 w 8108"/>
                <a:gd name="T82" fmla="+- 0 3539 2347"/>
                <a:gd name="T83" fmla="*/ 3539 h 1831"/>
                <a:gd name="T84" fmla="+- 0 5352 2081"/>
                <a:gd name="T85" fmla="*/ T84 w 8108"/>
                <a:gd name="T86" fmla="+- 0 3471 2347"/>
                <a:gd name="T87" fmla="*/ 3471 h 1831"/>
                <a:gd name="T88" fmla="+- 0 5494 2081"/>
                <a:gd name="T89" fmla="*/ T88 w 8108"/>
                <a:gd name="T90" fmla="+- 0 3401 2347"/>
                <a:gd name="T91" fmla="*/ 3401 h 1831"/>
                <a:gd name="T92" fmla="+- 0 5637 2081"/>
                <a:gd name="T93" fmla="*/ T92 w 8108"/>
                <a:gd name="T94" fmla="+- 0 3330 2347"/>
                <a:gd name="T95" fmla="*/ 3330 h 1831"/>
                <a:gd name="T96" fmla="+- 0 5779 2081"/>
                <a:gd name="T97" fmla="*/ T96 w 8108"/>
                <a:gd name="T98" fmla="+- 0 3258 2347"/>
                <a:gd name="T99" fmla="*/ 3258 h 1831"/>
                <a:gd name="T100" fmla="+- 0 5921 2081"/>
                <a:gd name="T101" fmla="*/ T100 w 8108"/>
                <a:gd name="T102" fmla="+- 0 3185 2347"/>
                <a:gd name="T103" fmla="*/ 3185 h 1831"/>
                <a:gd name="T104" fmla="+- 0 6063 2081"/>
                <a:gd name="T105" fmla="*/ T104 w 8108"/>
                <a:gd name="T106" fmla="+- 0 3112 2347"/>
                <a:gd name="T107" fmla="*/ 3112 h 1831"/>
                <a:gd name="T108" fmla="+- 0 6202 2081"/>
                <a:gd name="T109" fmla="*/ T108 w 8108"/>
                <a:gd name="T110" fmla="+- 0 3040 2347"/>
                <a:gd name="T111" fmla="*/ 3040 h 1831"/>
                <a:gd name="T112" fmla="+- 0 6337 2081"/>
                <a:gd name="T113" fmla="*/ T112 w 8108"/>
                <a:gd name="T114" fmla="+- 0 2961 2347"/>
                <a:gd name="T115" fmla="*/ 2961 h 1831"/>
                <a:gd name="T116" fmla="+- 0 6472 2081"/>
                <a:gd name="T117" fmla="*/ T116 w 8108"/>
                <a:gd name="T118" fmla="+- 0 2875 2347"/>
                <a:gd name="T119" fmla="*/ 2875 h 1831"/>
                <a:gd name="T120" fmla="+- 0 6607 2081"/>
                <a:gd name="T121" fmla="*/ T120 w 8108"/>
                <a:gd name="T122" fmla="+- 0 2785 2347"/>
                <a:gd name="T123" fmla="*/ 2785 h 1831"/>
                <a:gd name="T124" fmla="+- 0 6742 2081"/>
                <a:gd name="T125" fmla="*/ T124 w 8108"/>
                <a:gd name="T126" fmla="+- 0 2695 2347"/>
                <a:gd name="T127" fmla="*/ 2695 h 1831"/>
                <a:gd name="T128" fmla="+- 0 6878 2081"/>
                <a:gd name="T129" fmla="*/ T128 w 8108"/>
                <a:gd name="T130" fmla="+- 0 2608 2347"/>
                <a:gd name="T131" fmla="*/ 2608 h 1831"/>
                <a:gd name="T132" fmla="+- 0 7013 2081"/>
                <a:gd name="T133" fmla="*/ T132 w 8108"/>
                <a:gd name="T134" fmla="+- 0 2529 2347"/>
                <a:gd name="T135" fmla="*/ 2529 h 1831"/>
                <a:gd name="T136" fmla="+- 0 7148 2081"/>
                <a:gd name="T137" fmla="*/ T136 w 8108"/>
                <a:gd name="T138" fmla="+- 0 2459 2347"/>
                <a:gd name="T139" fmla="*/ 2459 h 1831"/>
                <a:gd name="T140" fmla="+- 0 7283 2081"/>
                <a:gd name="T141" fmla="*/ T140 w 8108"/>
                <a:gd name="T142" fmla="+- 0 2403 2347"/>
                <a:gd name="T143" fmla="*/ 2403 h 1831"/>
                <a:gd name="T144" fmla="+- 0 7418 2081"/>
                <a:gd name="T145" fmla="*/ T144 w 8108"/>
                <a:gd name="T146" fmla="+- 0 2365 2347"/>
                <a:gd name="T147" fmla="*/ 2365 h 1831"/>
                <a:gd name="T148" fmla="+- 0 7557 2081"/>
                <a:gd name="T149" fmla="*/ T148 w 8108"/>
                <a:gd name="T150" fmla="+- 0 2347 2347"/>
                <a:gd name="T151" fmla="*/ 2347 h 1831"/>
                <a:gd name="T152" fmla="+- 0 7699 2081"/>
                <a:gd name="T153" fmla="*/ T152 w 8108"/>
                <a:gd name="T154" fmla="+- 0 2352 2347"/>
                <a:gd name="T155" fmla="*/ 2352 h 1831"/>
                <a:gd name="T156" fmla="+- 0 7841 2081"/>
                <a:gd name="T157" fmla="*/ T156 w 8108"/>
                <a:gd name="T158" fmla="+- 0 2378 2347"/>
                <a:gd name="T159" fmla="*/ 2378 h 1831"/>
                <a:gd name="T160" fmla="+- 0 7983 2081"/>
                <a:gd name="T161" fmla="*/ T160 w 8108"/>
                <a:gd name="T162" fmla="+- 0 2419 2347"/>
                <a:gd name="T163" fmla="*/ 2419 h 1831"/>
                <a:gd name="T164" fmla="+- 0 8126 2081"/>
                <a:gd name="T165" fmla="*/ T164 w 8108"/>
                <a:gd name="T166" fmla="+- 0 2470 2347"/>
                <a:gd name="T167" fmla="*/ 2470 h 1831"/>
                <a:gd name="T168" fmla="+- 0 8268 2081"/>
                <a:gd name="T169" fmla="*/ T168 w 8108"/>
                <a:gd name="T170" fmla="+- 0 2527 2347"/>
                <a:gd name="T171" fmla="*/ 2527 h 1831"/>
                <a:gd name="T172" fmla="+- 0 8410 2081"/>
                <a:gd name="T173" fmla="*/ T172 w 8108"/>
                <a:gd name="T174" fmla="+- 0 2585 2347"/>
                <a:gd name="T175" fmla="*/ 2585 h 1831"/>
                <a:gd name="T176" fmla="+- 0 8552 2081"/>
                <a:gd name="T177" fmla="*/ T176 w 8108"/>
                <a:gd name="T178" fmla="+- 0 2638 2347"/>
                <a:gd name="T179" fmla="*/ 2638 h 1831"/>
                <a:gd name="T180" fmla="+- 0 8695 2081"/>
                <a:gd name="T181" fmla="*/ T180 w 8108"/>
                <a:gd name="T182" fmla="+- 0 2683 2347"/>
                <a:gd name="T183" fmla="*/ 2683 h 1831"/>
                <a:gd name="T184" fmla="+- 0 8837 2081"/>
                <a:gd name="T185" fmla="*/ T184 w 8108"/>
                <a:gd name="T186" fmla="+- 0 2714 2347"/>
                <a:gd name="T187" fmla="*/ 2714 h 1831"/>
                <a:gd name="T188" fmla="+- 0 8996 2081"/>
                <a:gd name="T189" fmla="*/ T188 w 8108"/>
                <a:gd name="T190" fmla="+- 0 2736 2347"/>
                <a:gd name="T191" fmla="*/ 2736 h 1831"/>
                <a:gd name="T192" fmla="+- 0 9155 2081"/>
                <a:gd name="T193" fmla="*/ T192 w 8108"/>
                <a:gd name="T194" fmla="+- 0 2751 2347"/>
                <a:gd name="T195" fmla="*/ 2751 h 1831"/>
                <a:gd name="T196" fmla="+- 0 9314 2081"/>
                <a:gd name="T197" fmla="*/ T196 w 8108"/>
                <a:gd name="T198" fmla="+- 0 2761 2347"/>
                <a:gd name="T199" fmla="*/ 2761 h 1831"/>
                <a:gd name="T200" fmla="+- 0 9473 2081"/>
                <a:gd name="T201" fmla="*/ T200 w 8108"/>
                <a:gd name="T202" fmla="+- 0 2767 2347"/>
                <a:gd name="T203" fmla="*/ 2767 h 1831"/>
                <a:gd name="T204" fmla="+- 0 9632 2081"/>
                <a:gd name="T205" fmla="*/ T204 w 8108"/>
                <a:gd name="T206" fmla="+- 0 2771 2347"/>
                <a:gd name="T207" fmla="*/ 2771 h 1831"/>
                <a:gd name="T208" fmla="+- 0 9791 2081"/>
                <a:gd name="T209" fmla="*/ T208 w 8108"/>
                <a:gd name="T210" fmla="+- 0 2774 2347"/>
                <a:gd name="T211" fmla="*/ 2774 h 1831"/>
                <a:gd name="T212" fmla="+- 0 9950 2081"/>
                <a:gd name="T213" fmla="*/ T212 w 8108"/>
                <a:gd name="T214" fmla="+- 0 2777 2347"/>
                <a:gd name="T215" fmla="*/ 2777 h 1831"/>
                <a:gd name="T216" fmla="+- 0 10109 2081"/>
                <a:gd name="T217" fmla="*/ T216 w 8108"/>
                <a:gd name="T218" fmla="+- 0 2783 2347"/>
                <a:gd name="T219" fmla="*/ 2783 h 183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</a:cxnLst>
              <a:rect l="0" t="0" r="r" b="b"/>
              <a:pathLst>
                <a:path w="8108" h="1831">
                  <a:moveTo>
                    <a:pt x="0" y="1740"/>
                  </a:moveTo>
                  <a:lnTo>
                    <a:pt x="79" y="1746"/>
                  </a:lnTo>
                  <a:lnTo>
                    <a:pt x="159" y="1752"/>
                  </a:lnTo>
                  <a:lnTo>
                    <a:pt x="238" y="1760"/>
                  </a:lnTo>
                  <a:lnTo>
                    <a:pt x="318" y="1768"/>
                  </a:lnTo>
                  <a:lnTo>
                    <a:pt x="397" y="1777"/>
                  </a:lnTo>
                  <a:lnTo>
                    <a:pt x="477" y="1786"/>
                  </a:lnTo>
                  <a:lnTo>
                    <a:pt x="556" y="1795"/>
                  </a:lnTo>
                  <a:lnTo>
                    <a:pt x="636" y="1804"/>
                  </a:lnTo>
                  <a:lnTo>
                    <a:pt x="715" y="1812"/>
                  </a:lnTo>
                  <a:lnTo>
                    <a:pt x="795" y="1819"/>
                  </a:lnTo>
                  <a:lnTo>
                    <a:pt x="874" y="1825"/>
                  </a:lnTo>
                  <a:lnTo>
                    <a:pt x="954" y="1828"/>
                  </a:lnTo>
                  <a:lnTo>
                    <a:pt x="1033" y="1830"/>
                  </a:lnTo>
                  <a:lnTo>
                    <a:pt x="1113" y="1830"/>
                  </a:lnTo>
                  <a:lnTo>
                    <a:pt x="1192" y="1827"/>
                  </a:lnTo>
                  <a:lnTo>
                    <a:pt x="1272" y="1822"/>
                  </a:lnTo>
                  <a:lnTo>
                    <a:pt x="1351" y="1813"/>
                  </a:lnTo>
                  <a:lnTo>
                    <a:pt x="1426" y="1801"/>
                  </a:lnTo>
                  <a:lnTo>
                    <a:pt x="1501" y="1788"/>
                  </a:lnTo>
                  <a:lnTo>
                    <a:pt x="1576" y="1772"/>
                  </a:lnTo>
                  <a:lnTo>
                    <a:pt x="1651" y="1755"/>
                  </a:lnTo>
                  <a:lnTo>
                    <a:pt x="1726" y="1735"/>
                  </a:lnTo>
                  <a:lnTo>
                    <a:pt x="1801" y="1714"/>
                  </a:lnTo>
                  <a:lnTo>
                    <a:pt x="1876" y="1691"/>
                  </a:lnTo>
                  <a:lnTo>
                    <a:pt x="1952" y="1667"/>
                  </a:lnTo>
                  <a:lnTo>
                    <a:pt x="2027" y="1641"/>
                  </a:lnTo>
                  <a:lnTo>
                    <a:pt x="2102" y="1614"/>
                  </a:lnTo>
                  <a:lnTo>
                    <a:pt x="2177" y="1587"/>
                  </a:lnTo>
                  <a:lnTo>
                    <a:pt x="2252" y="1558"/>
                  </a:lnTo>
                  <a:lnTo>
                    <a:pt x="2327" y="1529"/>
                  </a:lnTo>
                  <a:lnTo>
                    <a:pt x="2402" y="1500"/>
                  </a:lnTo>
                  <a:lnTo>
                    <a:pt x="2477" y="1470"/>
                  </a:lnTo>
                  <a:lnTo>
                    <a:pt x="2552" y="1440"/>
                  </a:lnTo>
                  <a:lnTo>
                    <a:pt x="2627" y="1409"/>
                  </a:lnTo>
                  <a:lnTo>
                    <a:pt x="2702" y="1379"/>
                  </a:lnTo>
                  <a:lnTo>
                    <a:pt x="2773" y="1350"/>
                  </a:lnTo>
                  <a:lnTo>
                    <a:pt x="2844" y="1320"/>
                  </a:lnTo>
                  <a:lnTo>
                    <a:pt x="2916" y="1289"/>
                  </a:lnTo>
                  <a:lnTo>
                    <a:pt x="2987" y="1258"/>
                  </a:lnTo>
                  <a:lnTo>
                    <a:pt x="3058" y="1225"/>
                  </a:lnTo>
                  <a:lnTo>
                    <a:pt x="3129" y="1192"/>
                  </a:lnTo>
                  <a:lnTo>
                    <a:pt x="3200" y="1158"/>
                  </a:lnTo>
                  <a:lnTo>
                    <a:pt x="3271" y="1124"/>
                  </a:lnTo>
                  <a:lnTo>
                    <a:pt x="3342" y="1089"/>
                  </a:lnTo>
                  <a:lnTo>
                    <a:pt x="3413" y="1054"/>
                  </a:lnTo>
                  <a:lnTo>
                    <a:pt x="3484" y="1019"/>
                  </a:lnTo>
                  <a:lnTo>
                    <a:pt x="3556" y="983"/>
                  </a:lnTo>
                  <a:lnTo>
                    <a:pt x="3627" y="947"/>
                  </a:lnTo>
                  <a:lnTo>
                    <a:pt x="3698" y="911"/>
                  </a:lnTo>
                  <a:lnTo>
                    <a:pt x="3769" y="874"/>
                  </a:lnTo>
                  <a:lnTo>
                    <a:pt x="3840" y="838"/>
                  </a:lnTo>
                  <a:lnTo>
                    <a:pt x="3911" y="801"/>
                  </a:lnTo>
                  <a:lnTo>
                    <a:pt x="3982" y="765"/>
                  </a:lnTo>
                  <a:lnTo>
                    <a:pt x="4053" y="729"/>
                  </a:lnTo>
                  <a:lnTo>
                    <a:pt x="4121" y="693"/>
                  </a:lnTo>
                  <a:lnTo>
                    <a:pt x="4189" y="654"/>
                  </a:lnTo>
                  <a:lnTo>
                    <a:pt x="4256" y="614"/>
                  </a:lnTo>
                  <a:lnTo>
                    <a:pt x="4324" y="571"/>
                  </a:lnTo>
                  <a:lnTo>
                    <a:pt x="4391" y="528"/>
                  </a:lnTo>
                  <a:lnTo>
                    <a:pt x="4459" y="483"/>
                  </a:lnTo>
                  <a:lnTo>
                    <a:pt x="4526" y="438"/>
                  </a:lnTo>
                  <a:lnTo>
                    <a:pt x="4594" y="393"/>
                  </a:lnTo>
                  <a:lnTo>
                    <a:pt x="4661" y="348"/>
                  </a:lnTo>
                  <a:lnTo>
                    <a:pt x="4729" y="304"/>
                  </a:lnTo>
                  <a:lnTo>
                    <a:pt x="4797" y="261"/>
                  </a:lnTo>
                  <a:lnTo>
                    <a:pt x="4864" y="220"/>
                  </a:lnTo>
                  <a:lnTo>
                    <a:pt x="4932" y="182"/>
                  </a:lnTo>
                  <a:lnTo>
                    <a:pt x="4999" y="145"/>
                  </a:lnTo>
                  <a:lnTo>
                    <a:pt x="5067" y="112"/>
                  </a:lnTo>
                  <a:lnTo>
                    <a:pt x="5134" y="82"/>
                  </a:lnTo>
                  <a:lnTo>
                    <a:pt x="5202" y="56"/>
                  </a:lnTo>
                  <a:lnTo>
                    <a:pt x="5269" y="35"/>
                  </a:lnTo>
                  <a:lnTo>
                    <a:pt x="5337" y="18"/>
                  </a:lnTo>
                  <a:lnTo>
                    <a:pt x="5405" y="6"/>
                  </a:lnTo>
                  <a:lnTo>
                    <a:pt x="5476" y="0"/>
                  </a:lnTo>
                  <a:lnTo>
                    <a:pt x="5547" y="0"/>
                  </a:lnTo>
                  <a:lnTo>
                    <a:pt x="5618" y="5"/>
                  </a:lnTo>
                  <a:lnTo>
                    <a:pt x="5689" y="16"/>
                  </a:lnTo>
                  <a:lnTo>
                    <a:pt x="5760" y="31"/>
                  </a:lnTo>
                  <a:lnTo>
                    <a:pt x="5831" y="50"/>
                  </a:lnTo>
                  <a:lnTo>
                    <a:pt x="5902" y="72"/>
                  </a:lnTo>
                  <a:lnTo>
                    <a:pt x="5974" y="96"/>
                  </a:lnTo>
                  <a:lnTo>
                    <a:pt x="6045" y="123"/>
                  </a:lnTo>
                  <a:lnTo>
                    <a:pt x="6116" y="151"/>
                  </a:lnTo>
                  <a:lnTo>
                    <a:pt x="6187" y="180"/>
                  </a:lnTo>
                  <a:lnTo>
                    <a:pt x="6258" y="209"/>
                  </a:lnTo>
                  <a:lnTo>
                    <a:pt x="6329" y="238"/>
                  </a:lnTo>
                  <a:lnTo>
                    <a:pt x="6400" y="265"/>
                  </a:lnTo>
                  <a:lnTo>
                    <a:pt x="6471" y="291"/>
                  </a:lnTo>
                  <a:lnTo>
                    <a:pt x="6542" y="315"/>
                  </a:lnTo>
                  <a:lnTo>
                    <a:pt x="6614" y="336"/>
                  </a:lnTo>
                  <a:lnTo>
                    <a:pt x="6685" y="354"/>
                  </a:lnTo>
                  <a:lnTo>
                    <a:pt x="6756" y="367"/>
                  </a:lnTo>
                  <a:lnTo>
                    <a:pt x="6835" y="379"/>
                  </a:lnTo>
                  <a:lnTo>
                    <a:pt x="6915" y="389"/>
                  </a:lnTo>
                  <a:lnTo>
                    <a:pt x="6994" y="397"/>
                  </a:lnTo>
                  <a:lnTo>
                    <a:pt x="7074" y="404"/>
                  </a:lnTo>
                  <a:lnTo>
                    <a:pt x="7153" y="410"/>
                  </a:lnTo>
                  <a:lnTo>
                    <a:pt x="7233" y="414"/>
                  </a:lnTo>
                  <a:lnTo>
                    <a:pt x="7312" y="418"/>
                  </a:lnTo>
                  <a:lnTo>
                    <a:pt x="7392" y="420"/>
                  </a:lnTo>
                  <a:lnTo>
                    <a:pt x="7471" y="422"/>
                  </a:lnTo>
                  <a:lnTo>
                    <a:pt x="7551" y="424"/>
                  </a:lnTo>
                  <a:lnTo>
                    <a:pt x="7630" y="426"/>
                  </a:lnTo>
                  <a:lnTo>
                    <a:pt x="7710" y="427"/>
                  </a:lnTo>
                  <a:lnTo>
                    <a:pt x="7789" y="429"/>
                  </a:lnTo>
                  <a:lnTo>
                    <a:pt x="7869" y="430"/>
                  </a:lnTo>
                  <a:lnTo>
                    <a:pt x="7948" y="433"/>
                  </a:lnTo>
                  <a:lnTo>
                    <a:pt x="8028" y="436"/>
                  </a:lnTo>
                  <a:lnTo>
                    <a:pt x="8107" y="439"/>
                  </a:lnTo>
                </a:path>
              </a:pathLst>
            </a:custGeom>
            <a:noFill/>
            <a:ln w="88392">
              <a:solidFill>
                <a:srgbClr val="5B9BD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9" name="Freeform 27"/>
            <p:cNvSpPr>
              <a:spLocks/>
            </p:cNvSpPr>
            <p:nvPr/>
          </p:nvSpPr>
          <p:spPr bwMode="auto">
            <a:xfrm>
              <a:off x="2082" y="2424"/>
              <a:ext cx="8108" cy="1879"/>
            </a:xfrm>
            <a:custGeom>
              <a:avLst/>
              <a:gdLst>
                <a:gd name="T0" fmla="+- 0 2161 2082"/>
                <a:gd name="T1" fmla="*/ T0 w 8108"/>
                <a:gd name="T2" fmla="+- 0 4290 2424"/>
                <a:gd name="T3" fmla="*/ 4290 h 1879"/>
                <a:gd name="T4" fmla="+- 0 2320 2082"/>
                <a:gd name="T5" fmla="*/ T4 w 8108"/>
                <a:gd name="T6" fmla="+- 0 4264 2424"/>
                <a:gd name="T7" fmla="*/ 4264 h 1879"/>
                <a:gd name="T8" fmla="+- 0 2479 2082"/>
                <a:gd name="T9" fmla="*/ T8 w 8108"/>
                <a:gd name="T10" fmla="+- 0 4239 2424"/>
                <a:gd name="T11" fmla="*/ 4239 h 1879"/>
                <a:gd name="T12" fmla="+- 0 2638 2082"/>
                <a:gd name="T13" fmla="*/ T12 w 8108"/>
                <a:gd name="T14" fmla="+- 0 4213 2424"/>
                <a:gd name="T15" fmla="*/ 4213 h 1879"/>
                <a:gd name="T16" fmla="+- 0 2797 2082"/>
                <a:gd name="T17" fmla="*/ T16 w 8108"/>
                <a:gd name="T18" fmla="+- 0 4188 2424"/>
                <a:gd name="T19" fmla="*/ 4188 h 1879"/>
                <a:gd name="T20" fmla="+- 0 2956 2082"/>
                <a:gd name="T21" fmla="*/ T20 w 8108"/>
                <a:gd name="T22" fmla="+- 0 4162 2424"/>
                <a:gd name="T23" fmla="*/ 4162 h 1879"/>
                <a:gd name="T24" fmla="+- 0 3115 2082"/>
                <a:gd name="T25" fmla="*/ T24 w 8108"/>
                <a:gd name="T26" fmla="+- 0 4137 2424"/>
                <a:gd name="T27" fmla="*/ 4137 h 1879"/>
                <a:gd name="T28" fmla="+- 0 3274 2082"/>
                <a:gd name="T29" fmla="*/ T28 w 8108"/>
                <a:gd name="T30" fmla="+- 0 4111 2424"/>
                <a:gd name="T31" fmla="*/ 4111 h 1879"/>
                <a:gd name="T32" fmla="+- 0 3433 2082"/>
                <a:gd name="T33" fmla="*/ T32 w 8108"/>
                <a:gd name="T34" fmla="+- 0 4086 2424"/>
                <a:gd name="T35" fmla="*/ 4086 h 1879"/>
                <a:gd name="T36" fmla="+- 0 3583 2082"/>
                <a:gd name="T37" fmla="*/ T36 w 8108"/>
                <a:gd name="T38" fmla="+- 0 4068 2424"/>
                <a:gd name="T39" fmla="*/ 4068 h 1879"/>
                <a:gd name="T40" fmla="+- 0 3733 2082"/>
                <a:gd name="T41" fmla="*/ T40 w 8108"/>
                <a:gd name="T42" fmla="+- 0 4059 2424"/>
                <a:gd name="T43" fmla="*/ 4059 h 1879"/>
                <a:gd name="T44" fmla="+- 0 3884 2082"/>
                <a:gd name="T45" fmla="*/ T44 w 8108"/>
                <a:gd name="T46" fmla="+- 0 4054 2424"/>
                <a:gd name="T47" fmla="*/ 4054 h 1879"/>
                <a:gd name="T48" fmla="+- 0 4034 2082"/>
                <a:gd name="T49" fmla="*/ T48 w 8108"/>
                <a:gd name="T50" fmla="+- 0 4049 2424"/>
                <a:gd name="T51" fmla="*/ 4049 h 1879"/>
                <a:gd name="T52" fmla="+- 0 4184 2082"/>
                <a:gd name="T53" fmla="*/ T52 w 8108"/>
                <a:gd name="T54" fmla="+- 0 4040 2424"/>
                <a:gd name="T55" fmla="*/ 4040 h 1879"/>
                <a:gd name="T56" fmla="+- 0 4334 2082"/>
                <a:gd name="T57" fmla="*/ T56 w 8108"/>
                <a:gd name="T58" fmla="+- 0 4022 2424"/>
                <a:gd name="T59" fmla="*/ 4022 h 1879"/>
                <a:gd name="T60" fmla="+- 0 4484 2082"/>
                <a:gd name="T61" fmla="*/ T60 w 8108"/>
                <a:gd name="T62" fmla="+- 0 3990 2424"/>
                <a:gd name="T63" fmla="*/ 3990 h 1879"/>
                <a:gd name="T64" fmla="+- 0 4634 2082"/>
                <a:gd name="T65" fmla="*/ T64 w 8108"/>
                <a:gd name="T66" fmla="+- 0 3941 2424"/>
                <a:gd name="T67" fmla="*/ 3941 h 1879"/>
                <a:gd name="T68" fmla="+- 0 4784 2082"/>
                <a:gd name="T69" fmla="*/ T68 w 8108"/>
                <a:gd name="T70" fmla="+- 0 3869 2424"/>
                <a:gd name="T71" fmla="*/ 3869 h 1879"/>
                <a:gd name="T72" fmla="+- 0 4892 2082"/>
                <a:gd name="T73" fmla="*/ T72 w 8108"/>
                <a:gd name="T74" fmla="+- 0 3797 2424"/>
                <a:gd name="T75" fmla="*/ 3797 h 1879"/>
                <a:gd name="T76" fmla="+- 0 5001 2082"/>
                <a:gd name="T77" fmla="*/ T76 w 8108"/>
                <a:gd name="T78" fmla="+- 0 3706 2424"/>
                <a:gd name="T79" fmla="*/ 3706 h 1879"/>
                <a:gd name="T80" fmla="+- 0 5109 2082"/>
                <a:gd name="T81" fmla="*/ T80 w 8108"/>
                <a:gd name="T82" fmla="+- 0 3599 2424"/>
                <a:gd name="T83" fmla="*/ 3599 h 1879"/>
                <a:gd name="T84" fmla="+- 0 5217 2082"/>
                <a:gd name="T85" fmla="*/ T84 w 8108"/>
                <a:gd name="T86" fmla="+- 0 3480 2424"/>
                <a:gd name="T87" fmla="*/ 3480 h 1879"/>
                <a:gd name="T88" fmla="+- 0 5325 2082"/>
                <a:gd name="T89" fmla="*/ T88 w 8108"/>
                <a:gd name="T90" fmla="+- 0 3354 2424"/>
                <a:gd name="T91" fmla="*/ 3354 h 1879"/>
                <a:gd name="T92" fmla="+- 0 5433 2082"/>
                <a:gd name="T93" fmla="*/ T92 w 8108"/>
                <a:gd name="T94" fmla="+- 0 3224 2424"/>
                <a:gd name="T95" fmla="*/ 3224 h 1879"/>
                <a:gd name="T96" fmla="+- 0 5541 2082"/>
                <a:gd name="T97" fmla="*/ T96 w 8108"/>
                <a:gd name="T98" fmla="+- 0 3095 2424"/>
                <a:gd name="T99" fmla="*/ 3095 h 1879"/>
                <a:gd name="T100" fmla="+- 0 5649 2082"/>
                <a:gd name="T101" fmla="*/ T100 w 8108"/>
                <a:gd name="T102" fmla="+- 0 2970 2424"/>
                <a:gd name="T103" fmla="*/ 2970 h 1879"/>
                <a:gd name="T104" fmla="+- 0 5757 2082"/>
                <a:gd name="T105" fmla="*/ T104 w 8108"/>
                <a:gd name="T106" fmla="+- 0 2853 2424"/>
                <a:gd name="T107" fmla="*/ 2853 h 1879"/>
                <a:gd name="T108" fmla="+- 0 5865 2082"/>
                <a:gd name="T109" fmla="*/ T108 w 8108"/>
                <a:gd name="T110" fmla="+- 0 2749 2424"/>
                <a:gd name="T111" fmla="*/ 2749 h 1879"/>
                <a:gd name="T112" fmla="+- 0 5973 2082"/>
                <a:gd name="T113" fmla="*/ T112 w 8108"/>
                <a:gd name="T114" fmla="+- 0 2661 2424"/>
                <a:gd name="T115" fmla="*/ 2661 h 1879"/>
                <a:gd name="T116" fmla="+- 0 6082 2082"/>
                <a:gd name="T117" fmla="*/ T116 w 8108"/>
                <a:gd name="T118" fmla="+- 0 2593 2424"/>
                <a:gd name="T119" fmla="*/ 2593 h 1879"/>
                <a:gd name="T120" fmla="+- 0 6278 2082"/>
                <a:gd name="T121" fmla="*/ T120 w 8108"/>
                <a:gd name="T122" fmla="+- 0 2528 2424"/>
                <a:gd name="T123" fmla="*/ 2528 h 1879"/>
                <a:gd name="T124" fmla="+- 0 6420 2082"/>
                <a:gd name="T125" fmla="*/ T124 w 8108"/>
                <a:gd name="T126" fmla="+- 0 2518 2424"/>
                <a:gd name="T127" fmla="*/ 2518 h 1879"/>
                <a:gd name="T128" fmla="+- 0 6562 2082"/>
                <a:gd name="T129" fmla="*/ T128 w 8108"/>
                <a:gd name="T130" fmla="+- 0 2532 2424"/>
                <a:gd name="T131" fmla="*/ 2532 h 1879"/>
                <a:gd name="T132" fmla="+- 0 6705 2082"/>
                <a:gd name="T133" fmla="*/ T132 w 8108"/>
                <a:gd name="T134" fmla="+- 0 2563 2424"/>
                <a:gd name="T135" fmla="*/ 2563 h 1879"/>
                <a:gd name="T136" fmla="+- 0 6847 2082"/>
                <a:gd name="T137" fmla="*/ T136 w 8108"/>
                <a:gd name="T138" fmla="+- 0 2607 2424"/>
                <a:gd name="T139" fmla="*/ 2607 h 1879"/>
                <a:gd name="T140" fmla="+- 0 6989 2082"/>
                <a:gd name="T141" fmla="*/ T140 w 8108"/>
                <a:gd name="T142" fmla="+- 0 2656 2424"/>
                <a:gd name="T143" fmla="*/ 2656 h 1879"/>
                <a:gd name="T144" fmla="+- 0 7131 2082"/>
                <a:gd name="T145" fmla="*/ T144 w 8108"/>
                <a:gd name="T146" fmla="+- 0 2705 2424"/>
                <a:gd name="T147" fmla="*/ 2705 h 1879"/>
                <a:gd name="T148" fmla="+- 0 7273 2082"/>
                <a:gd name="T149" fmla="*/ T148 w 8108"/>
                <a:gd name="T150" fmla="+- 0 2747 2424"/>
                <a:gd name="T151" fmla="*/ 2747 h 1879"/>
                <a:gd name="T152" fmla="+- 0 7416 2082"/>
                <a:gd name="T153" fmla="*/ T152 w 8108"/>
                <a:gd name="T154" fmla="+- 0 2777 2424"/>
                <a:gd name="T155" fmla="*/ 2777 h 1879"/>
                <a:gd name="T156" fmla="+- 0 7566 2082"/>
                <a:gd name="T157" fmla="*/ T156 w 8108"/>
                <a:gd name="T158" fmla="+- 0 2791 2424"/>
                <a:gd name="T159" fmla="*/ 2791 h 1879"/>
                <a:gd name="T160" fmla="+- 0 7725 2082"/>
                <a:gd name="T161" fmla="*/ T160 w 8108"/>
                <a:gd name="T162" fmla="+- 0 2803 2424"/>
                <a:gd name="T163" fmla="*/ 2803 h 1879"/>
                <a:gd name="T164" fmla="+- 0 7884 2082"/>
                <a:gd name="T165" fmla="*/ T164 w 8108"/>
                <a:gd name="T166" fmla="+- 0 2812 2424"/>
                <a:gd name="T167" fmla="*/ 2812 h 1879"/>
                <a:gd name="T168" fmla="+- 0 8043 2082"/>
                <a:gd name="T169" fmla="*/ T168 w 8108"/>
                <a:gd name="T170" fmla="+- 0 2818 2424"/>
                <a:gd name="T171" fmla="*/ 2818 h 1879"/>
                <a:gd name="T172" fmla="+- 0 8202 2082"/>
                <a:gd name="T173" fmla="*/ T172 w 8108"/>
                <a:gd name="T174" fmla="+- 0 2822 2424"/>
                <a:gd name="T175" fmla="*/ 2822 h 1879"/>
                <a:gd name="T176" fmla="+- 0 8361 2082"/>
                <a:gd name="T177" fmla="*/ T176 w 8108"/>
                <a:gd name="T178" fmla="+- 0 2820 2424"/>
                <a:gd name="T179" fmla="*/ 2820 h 1879"/>
                <a:gd name="T180" fmla="+- 0 8520 2082"/>
                <a:gd name="T181" fmla="*/ T180 w 8108"/>
                <a:gd name="T182" fmla="+- 0 2814 2424"/>
                <a:gd name="T183" fmla="*/ 2814 h 1879"/>
                <a:gd name="T184" fmla="+- 0 8679 2082"/>
                <a:gd name="T185" fmla="*/ T184 w 8108"/>
                <a:gd name="T186" fmla="+- 0 2803 2424"/>
                <a:gd name="T187" fmla="*/ 2803 h 1879"/>
                <a:gd name="T188" fmla="+- 0 8838 2082"/>
                <a:gd name="T189" fmla="*/ T188 w 8108"/>
                <a:gd name="T190" fmla="+- 0 2785 2424"/>
                <a:gd name="T191" fmla="*/ 2785 h 1879"/>
                <a:gd name="T192" fmla="+- 0 8988 2082"/>
                <a:gd name="T193" fmla="*/ T192 w 8108"/>
                <a:gd name="T194" fmla="+- 0 2761 2424"/>
                <a:gd name="T195" fmla="*/ 2761 h 1879"/>
                <a:gd name="T196" fmla="+- 0 9138 2082"/>
                <a:gd name="T197" fmla="*/ T196 w 8108"/>
                <a:gd name="T198" fmla="+- 0 2729 2424"/>
                <a:gd name="T199" fmla="*/ 2729 h 1879"/>
                <a:gd name="T200" fmla="+- 0 9288 2082"/>
                <a:gd name="T201" fmla="*/ T200 w 8108"/>
                <a:gd name="T202" fmla="+- 0 2691 2424"/>
                <a:gd name="T203" fmla="*/ 2691 h 1879"/>
                <a:gd name="T204" fmla="+- 0 9439 2082"/>
                <a:gd name="T205" fmla="*/ T204 w 8108"/>
                <a:gd name="T206" fmla="+- 0 2649 2424"/>
                <a:gd name="T207" fmla="*/ 2649 h 1879"/>
                <a:gd name="T208" fmla="+- 0 9589 2082"/>
                <a:gd name="T209" fmla="*/ T208 w 8108"/>
                <a:gd name="T210" fmla="+- 0 2604 2424"/>
                <a:gd name="T211" fmla="*/ 2604 h 1879"/>
                <a:gd name="T212" fmla="+- 0 9739 2082"/>
                <a:gd name="T213" fmla="*/ T212 w 8108"/>
                <a:gd name="T214" fmla="+- 0 2557 2424"/>
                <a:gd name="T215" fmla="*/ 2557 h 1879"/>
                <a:gd name="T216" fmla="+- 0 9889 2082"/>
                <a:gd name="T217" fmla="*/ T216 w 8108"/>
                <a:gd name="T218" fmla="+- 0 2511 2424"/>
                <a:gd name="T219" fmla="*/ 2511 h 1879"/>
                <a:gd name="T220" fmla="+- 0 10039 2082"/>
                <a:gd name="T221" fmla="*/ T220 w 8108"/>
                <a:gd name="T222" fmla="+- 0 2466 2424"/>
                <a:gd name="T223" fmla="*/ 2466 h 1879"/>
                <a:gd name="T224" fmla="+- 0 10189 2082"/>
                <a:gd name="T225" fmla="*/ T224 w 8108"/>
                <a:gd name="T226" fmla="+- 0 2424 2424"/>
                <a:gd name="T227" fmla="*/ 2424 h 18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</a:cxnLst>
              <a:rect l="0" t="0" r="r" b="b"/>
              <a:pathLst>
                <a:path w="8108" h="1879">
                  <a:moveTo>
                    <a:pt x="0" y="1879"/>
                  </a:moveTo>
                  <a:lnTo>
                    <a:pt x="79" y="1866"/>
                  </a:lnTo>
                  <a:lnTo>
                    <a:pt x="159" y="1853"/>
                  </a:lnTo>
                  <a:lnTo>
                    <a:pt x="238" y="1840"/>
                  </a:lnTo>
                  <a:lnTo>
                    <a:pt x="318" y="1828"/>
                  </a:lnTo>
                  <a:lnTo>
                    <a:pt x="397" y="1815"/>
                  </a:lnTo>
                  <a:lnTo>
                    <a:pt x="477" y="1802"/>
                  </a:lnTo>
                  <a:lnTo>
                    <a:pt x="556" y="1789"/>
                  </a:lnTo>
                  <a:lnTo>
                    <a:pt x="636" y="1777"/>
                  </a:lnTo>
                  <a:lnTo>
                    <a:pt x="715" y="1764"/>
                  </a:lnTo>
                  <a:lnTo>
                    <a:pt x="795" y="1751"/>
                  </a:lnTo>
                  <a:lnTo>
                    <a:pt x="874" y="1738"/>
                  </a:lnTo>
                  <a:lnTo>
                    <a:pt x="954" y="1726"/>
                  </a:lnTo>
                  <a:lnTo>
                    <a:pt x="1033" y="1713"/>
                  </a:lnTo>
                  <a:lnTo>
                    <a:pt x="1113" y="1700"/>
                  </a:lnTo>
                  <a:lnTo>
                    <a:pt x="1192" y="1687"/>
                  </a:lnTo>
                  <a:lnTo>
                    <a:pt x="1272" y="1675"/>
                  </a:lnTo>
                  <a:lnTo>
                    <a:pt x="1351" y="1662"/>
                  </a:lnTo>
                  <a:lnTo>
                    <a:pt x="1426" y="1651"/>
                  </a:lnTo>
                  <a:lnTo>
                    <a:pt x="1501" y="1644"/>
                  </a:lnTo>
                  <a:lnTo>
                    <a:pt x="1576" y="1638"/>
                  </a:lnTo>
                  <a:lnTo>
                    <a:pt x="1651" y="1635"/>
                  </a:lnTo>
                  <a:lnTo>
                    <a:pt x="1727" y="1632"/>
                  </a:lnTo>
                  <a:lnTo>
                    <a:pt x="1802" y="1630"/>
                  </a:lnTo>
                  <a:lnTo>
                    <a:pt x="1877" y="1628"/>
                  </a:lnTo>
                  <a:lnTo>
                    <a:pt x="1952" y="1625"/>
                  </a:lnTo>
                  <a:lnTo>
                    <a:pt x="2027" y="1621"/>
                  </a:lnTo>
                  <a:lnTo>
                    <a:pt x="2102" y="1616"/>
                  </a:lnTo>
                  <a:lnTo>
                    <a:pt x="2177" y="1608"/>
                  </a:lnTo>
                  <a:lnTo>
                    <a:pt x="2252" y="1598"/>
                  </a:lnTo>
                  <a:lnTo>
                    <a:pt x="2327" y="1584"/>
                  </a:lnTo>
                  <a:lnTo>
                    <a:pt x="2402" y="1566"/>
                  </a:lnTo>
                  <a:lnTo>
                    <a:pt x="2477" y="1544"/>
                  </a:lnTo>
                  <a:lnTo>
                    <a:pt x="2552" y="1517"/>
                  </a:lnTo>
                  <a:lnTo>
                    <a:pt x="2627" y="1484"/>
                  </a:lnTo>
                  <a:lnTo>
                    <a:pt x="2702" y="1445"/>
                  </a:lnTo>
                  <a:lnTo>
                    <a:pt x="2756" y="1412"/>
                  </a:lnTo>
                  <a:lnTo>
                    <a:pt x="2810" y="1373"/>
                  </a:lnTo>
                  <a:lnTo>
                    <a:pt x="2865" y="1330"/>
                  </a:lnTo>
                  <a:lnTo>
                    <a:pt x="2919" y="1282"/>
                  </a:lnTo>
                  <a:lnTo>
                    <a:pt x="2973" y="1230"/>
                  </a:lnTo>
                  <a:lnTo>
                    <a:pt x="3027" y="1175"/>
                  </a:lnTo>
                  <a:lnTo>
                    <a:pt x="3081" y="1117"/>
                  </a:lnTo>
                  <a:lnTo>
                    <a:pt x="3135" y="1056"/>
                  </a:lnTo>
                  <a:lnTo>
                    <a:pt x="3189" y="994"/>
                  </a:lnTo>
                  <a:lnTo>
                    <a:pt x="3243" y="930"/>
                  </a:lnTo>
                  <a:lnTo>
                    <a:pt x="3297" y="865"/>
                  </a:lnTo>
                  <a:lnTo>
                    <a:pt x="3351" y="800"/>
                  </a:lnTo>
                  <a:lnTo>
                    <a:pt x="3405" y="735"/>
                  </a:lnTo>
                  <a:lnTo>
                    <a:pt x="3459" y="671"/>
                  </a:lnTo>
                  <a:lnTo>
                    <a:pt x="3513" y="607"/>
                  </a:lnTo>
                  <a:lnTo>
                    <a:pt x="3567" y="546"/>
                  </a:lnTo>
                  <a:lnTo>
                    <a:pt x="3621" y="486"/>
                  </a:lnTo>
                  <a:lnTo>
                    <a:pt x="3675" y="429"/>
                  </a:lnTo>
                  <a:lnTo>
                    <a:pt x="3729" y="375"/>
                  </a:lnTo>
                  <a:lnTo>
                    <a:pt x="3783" y="325"/>
                  </a:lnTo>
                  <a:lnTo>
                    <a:pt x="3837" y="278"/>
                  </a:lnTo>
                  <a:lnTo>
                    <a:pt x="3891" y="237"/>
                  </a:lnTo>
                  <a:lnTo>
                    <a:pt x="3946" y="200"/>
                  </a:lnTo>
                  <a:lnTo>
                    <a:pt x="4000" y="169"/>
                  </a:lnTo>
                  <a:lnTo>
                    <a:pt x="4125" y="120"/>
                  </a:lnTo>
                  <a:lnTo>
                    <a:pt x="4196" y="104"/>
                  </a:lnTo>
                  <a:lnTo>
                    <a:pt x="4267" y="96"/>
                  </a:lnTo>
                  <a:lnTo>
                    <a:pt x="4338" y="94"/>
                  </a:lnTo>
                  <a:lnTo>
                    <a:pt x="4409" y="98"/>
                  </a:lnTo>
                  <a:lnTo>
                    <a:pt x="4480" y="108"/>
                  </a:lnTo>
                  <a:lnTo>
                    <a:pt x="4551" y="122"/>
                  </a:lnTo>
                  <a:lnTo>
                    <a:pt x="4623" y="139"/>
                  </a:lnTo>
                  <a:lnTo>
                    <a:pt x="4694" y="160"/>
                  </a:lnTo>
                  <a:lnTo>
                    <a:pt x="4765" y="183"/>
                  </a:lnTo>
                  <a:lnTo>
                    <a:pt x="4836" y="207"/>
                  </a:lnTo>
                  <a:lnTo>
                    <a:pt x="4907" y="232"/>
                  </a:lnTo>
                  <a:lnTo>
                    <a:pt x="4978" y="257"/>
                  </a:lnTo>
                  <a:lnTo>
                    <a:pt x="5049" y="281"/>
                  </a:lnTo>
                  <a:lnTo>
                    <a:pt x="5120" y="303"/>
                  </a:lnTo>
                  <a:lnTo>
                    <a:pt x="5191" y="323"/>
                  </a:lnTo>
                  <a:lnTo>
                    <a:pt x="5263" y="340"/>
                  </a:lnTo>
                  <a:lnTo>
                    <a:pt x="5334" y="353"/>
                  </a:lnTo>
                  <a:lnTo>
                    <a:pt x="5405" y="361"/>
                  </a:lnTo>
                  <a:lnTo>
                    <a:pt x="5484" y="367"/>
                  </a:lnTo>
                  <a:lnTo>
                    <a:pt x="5564" y="373"/>
                  </a:lnTo>
                  <a:lnTo>
                    <a:pt x="5643" y="379"/>
                  </a:lnTo>
                  <a:lnTo>
                    <a:pt x="5723" y="384"/>
                  </a:lnTo>
                  <a:lnTo>
                    <a:pt x="5802" y="388"/>
                  </a:lnTo>
                  <a:lnTo>
                    <a:pt x="5882" y="392"/>
                  </a:lnTo>
                  <a:lnTo>
                    <a:pt x="5961" y="394"/>
                  </a:lnTo>
                  <a:lnTo>
                    <a:pt x="6041" y="396"/>
                  </a:lnTo>
                  <a:lnTo>
                    <a:pt x="6120" y="398"/>
                  </a:lnTo>
                  <a:lnTo>
                    <a:pt x="6200" y="398"/>
                  </a:lnTo>
                  <a:lnTo>
                    <a:pt x="6279" y="396"/>
                  </a:lnTo>
                  <a:lnTo>
                    <a:pt x="6359" y="394"/>
                  </a:lnTo>
                  <a:lnTo>
                    <a:pt x="6438" y="390"/>
                  </a:lnTo>
                  <a:lnTo>
                    <a:pt x="6518" y="385"/>
                  </a:lnTo>
                  <a:lnTo>
                    <a:pt x="6597" y="379"/>
                  </a:lnTo>
                  <a:lnTo>
                    <a:pt x="6677" y="371"/>
                  </a:lnTo>
                  <a:lnTo>
                    <a:pt x="6756" y="361"/>
                  </a:lnTo>
                  <a:lnTo>
                    <a:pt x="6831" y="350"/>
                  </a:lnTo>
                  <a:lnTo>
                    <a:pt x="6906" y="337"/>
                  </a:lnTo>
                  <a:lnTo>
                    <a:pt x="6981" y="322"/>
                  </a:lnTo>
                  <a:lnTo>
                    <a:pt x="7056" y="305"/>
                  </a:lnTo>
                  <a:lnTo>
                    <a:pt x="7131" y="287"/>
                  </a:lnTo>
                  <a:lnTo>
                    <a:pt x="7206" y="267"/>
                  </a:lnTo>
                  <a:lnTo>
                    <a:pt x="7281" y="247"/>
                  </a:lnTo>
                  <a:lnTo>
                    <a:pt x="7357" y="225"/>
                  </a:lnTo>
                  <a:lnTo>
                    <a:pt x="7432" y="203"/>
                  </a:lnTo>
                  <a:lnTo>
                    <a:pt x="7507" y="180"/>
                  </a:lnTo>
                  <a:lnTo>
                    <a:pt x="7582" y="157"/>
                  </a:lnTo>
                  <a:lnTo>
                    <a:pt x="7657" y="133"/>
                  </a:lnTo>
                  <a:lnTo>
                    <a:pt x="7732" y="110"/>
                  </a:lnTo>
                  <a:lnTo>
                    <a:pt x="7807" y="87"/>
                  </a:lnTo>
                  <a:lnTo>
                    <a:pt x="7882" y="64"/>
                  </a:lnTo>
                  <a:lnTo>
                    <a:pt x="7957" y="42"/>
                  </a:lnTo>
                  <a:lnTo>
                    <a:pt x="8032" y="20"/>
                  </a:lnTo>
                  <a:lnTo>
                    <a:pt x="8107" y="0"/>
                  </a:lnTo>
                </a:path>
              </a:pathLst>
            </a:custGeom>
            <a:noFill/>
            <a:ln w="28956">
              <a:solidFill>
                <a:srgbClr val="EC7C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auto">
            <a:xfrm>
              <a:off x="2082" y="979"/>
              <a:ext cx="8108" cy="3324"/>
            </a:xfrm>
            <a:custGeom>
              <a:avLst/>
              <a:gdLst>
                <a:gd name="T0" fmla="+- 0 2211 2082"/>
                <a:gd name="T1" fmla="*/ T0 w 8108"/>
                <a:gd name="T2" fmla="+- 0 3525 979"/>
                <a:gd name="T3" fmla="*/ 3525 h 3324"/>
                <a:gd name="T4" fmla="+- 0 2404 2082"/>
                <a:gd name="T5" fmla="*/ T4 w 8108"/>
                <a:gd name="T6" fmla="+- 0 3679 979"/>
                <a:gd name="T7" fmla="*/ 3679 h 3324"/>
                <a:gd name="T8" fmla="+- 0 2597 2082"/>
                <a:gd name="T9" fmla="*/ T8 w 8108"/>
                <a:gd name="T10" fmla="+- 0 3844 979"/>
                <a:gd name="T11" fmla="*/ 3844 h 3324"/>
                <a:gd name="T12" fmla="+- 0 2790 2082"/>
                <a:gd name="T13" fmla="*/ T12 w 8108"/>
                <a:gd name="T14" fmla="+- 0 4003 979"/>
                <a:gd name="T15" fmla="*/ 4003 h 3324"/>
                <a:gd name="T16" fmla="+- 0 2983 2082"/>
                <a:gd name="T17" fmla="*/ T16 w 8108"/>
                <a:gd name="T18" fmla="+- 0 4142 979"/>
                <a:gd name="T19" fmla="*/ 4142 h 3324"/>
                <a:gd name="T20" fmla="+- 0 3176 2082"/>
                <a:gd name="T21" fmla="*/ T20 w 8108"/>
                <a:gd name="T22" fmla="+- 0 4246 979"/>
                <a:gd name="T23" fmla="*/ 4246 h 3324"/>
                <a:gd name="T24" fmla="+- 0 3369 2082"/>
                <a:gd name="T25" fmla="*/ T24 w 8108"/>
                <a:gd name="T26" fmla="+- 0 4299 979"/>
                <a:gd name="T27" fmla="*/ 4299 h 3324"/>
                <a:gd name="T28" fmla="+- 0 3556 2082"/>
                <a:gd name="T29" fmla="*/ T28 w 8108"/>
                <a:gd name="T30" fmla="+- 0 4286 979"/>
                <a:gd name="T31" fmla="*/ 4286 h 3324"/>
                <a:gd name="T32" fmla="+- 0 3740 2082"/>
                <a:gd name="T33" fmla="*/ T32 w 8108"/>
                <a:gd name="T34" fmla="+- 0 4206 979"/>
                <a:gd name="T35" fmla="*/ 4206 h 3324"/>
                <a:gd name="T36" fmla="+- 0 3925 2082"/>
                <a:gd name="T37" fmla="*/ T36 w 8108"/>
                <a:gd name="T38" fmla="+- 0 4079 979"/>
                <a:gd name="T39" fmla="*/ 4079 h 3324"/>
                <a:gd name="T40" fmla="+- 0 4109 2082"/>
                <a:gd name="T41" fmla="*/ T40 w 8108"/>
                <a:gd name="T42" fmla="+- 0 3923 979"/>
                <a:gd name="T43" fmla="*/ 3923 h 3324"/>
                <a:gd name="T44" fmla="+- 0 4293 2082"/>
                <a:gd name="T45" fmla="*/ T44 w 8108"/>
                <a:gd name="T46" fmla="+- 0 3760 979"/>
                <a:gd name="T47" fmla="*/ 3760 h 3324"/>
                <a:gd name="T48" fmla="+- 0 4477 2082"/>
                <a:gd name="T49" fmla="*/ T48 w 8108"/>
                <a:gd name="T50" fmla="+- 0 3608 979"/>
                <a:gd name="T51" fmla="*/ 3608 h 3324"/>
                <a:gd name="T52" fmla="+- 0 4662 2082"/>
                <a:gd name="T53" fmla="*/ T52 w 8108"/>
                <a:gd name="T54" fmla="+- 0 3488 979"/>
                <a:gd name="T55" fmla="*/ 3488 h 3324"/>
                <a:gd name="T56" fmla="+- 0 4846 2082"/>
                <a:gd name="T57" fmla="*/ T56 w 8108"/>
                <a:gd name="T58" fmla="+- 0 3420 979"/>
                <a:gd name="T59" fmla="*/ 3420 h 3324"/>
                <a:gd name="T60" fmla="+- 0 5030 2082"/>
                <a:gd name="T61" fmla="*/ T60 w 8108"/>
                <a:gd name="T62" fmla="+- 0 3416 979"/>
                <a:gd name="T63" fmla="*/ 3416 h 3324"/>
                <a:gd name="T64" fmla="+- 0 5214 2082"/>
                <a:gd name="T65" fmla="*/ T64 w 8108"/>
                <a:gd name="T66" fmla="+- 0 3456 979"/>
                <a:gd name="T67" fmla="*/ 3456 h 3324"/>
                <a:gd name="T68" fmla="+- 0 5399 2082"/>
                <a:gd name="T69" fmla="*/ T68 w 8108"/>
                <a:gd name="T70" fmla="+- 0 3515 979"/>
                <a:gd name="T71" fmla="*/ 3515 h 3324"/>
                <a:gd name="T72" fmla="+- 0 5583 2082"/>
                <a:gd name="T73" fmla="*/ T72 w 8108"/>
                <a:gd name="T74" fmla="+- 0 3568 979"/>
                <a:gd name="T75" fmla="*/ 3568 h 3324"/>
                <a:gd name="T76" fmla="+- 0 5767 2082"/>
                <a:gd name="T77" fmla="*/ T76 w 8108"/>
                <a:gd name="T78" fmla="+- 0 3589 979"/>
                <a:gd name="T79" fmla="*/ 3589 h 3324"/>
                <a:gd name="T80" fmla="+- 0 5951 2082"/>
                <a:gd name="T81" fmla="*/ T80 w 8108"/>
                <a:gd name="T82" fmla="+- 0 3554 979"/>
                <a:gd name="T83" fmla="*/ 3554 h 3324"/>
                <a:gd name="T84" fmla="+- 0 6136 2082"/>
                <a:gd name="T85" fmla="*/ T84 w 8108"/>
                <a:gd name="T86" fmla="+- 0 3435 979"/>
                <a:gd name="T87" fmla="*/ 3435 h 3324"/>
                <a:gd name="T88" fmla="+- 0 6309 2082"/>
                <a:gd name="T89" fmla="*/ T88 w 8108"/>
                <a:gd name="T90" fmla="+- 0 3205 979"/>
                <a:gd name="T91" fmla="*/ 3205 h 3324"/>
                <a:gd name="T92" fmla="+- 0 6413 2082"/>
                <a:gd name="T93" fmla="*/ T92 w 8108"/>
                <a:gd name="T94" fmla="+- 0 3009 979"/>
                <a:gd name="T95" fmla="*/ 3009 h 3324"/>
                <a:gd name="T96" fmla="+- 0 6517 2082"/>
                <a:gd name="T97" fmla="*/ T96 w 8108"/>
                <a:gd name="T98" fmla="+- 0 2781 979"/>
                <a:gd name="T99" fmla="*/ 2781 h 3324"/>
                <a:gd name="T100" fmla="+- 0 6621 2082"/>
                <a:gd name="T101" fmla="*/ T100 w 8108"/>
                <a:gd name="T102" fmla="+- 0 2532 979"/>
                <a:gd name="T103" fmla="*/ 2532 h 3324"/>
                <a:gd name="T104" fmla="+- 0 6725 2082"/>
                <a:gd name="T105" fmla="*/ T104 w 8108"/>
                <a:gd name="T106" fmla="+- 0 2272 979"/>
                <a:gd name="T107" fmla="*/ 2272 h 3324"/>
                <a:gd name="T108" fmla="+- 0 6829 2082"/>
                <a:gd name="T109" fmla="*/ T108 w 8108"/>
                <a:gd name="T110" fmla="+- 0 2010 979"/>
                <a:gd name="T111" fmla="*/ 2010 h 3324"/>
                <a:gd name="T112" fmla="+- 0 6932 2082"/>
                <a:gd name="T113" fmla="*/ T112 w 8108"/>
                <a:gd name="T114" fmla="+- 0 1758 979"/>
                <a:gd name="T115" fmla="*/ 1758 h 3324"/>
                <a:gd name="T116" fmla="+- 0 7036 2082"/>
                <a:gd name="T117" fmla="*/ T116 w 8108"/>
                <a:gd name="T118" fmla="+- 0 1525 979"/>
                <a:gd name="T119" fmla="*/ 1525 h 3324"/>
                <a:gd name="T120" fmla="+- 0 7140 2082"/>
                <a:gd name="T121" fmla="*/ T120 w 8108"/>
                <a:gd name="T122" fmla="+- 0 1320 979"/>
                <a:gd name="T123" fmla="*/ 1320 h 3324"/>
                <a:gd name="T124" fmla="+- 0 7244 2082"/>
                <a:gd name="T125" fmla="*/ T124 w 8108"/>
                <a:gd name="T126" fmla="+- 0 1155 979"/>
                <a:gd name="T127" fmla="*/ 1155 h 3324"/>
                <a:gd name="T128" fmla="+- 0 7452 2082"/>
                <a:gd name="T129" fmla="*/ T128 w 8108"/>
                <a:gd name="T130" fmla="+- 0 983 979"/>
                <a:gd name="T131" fmla="*/ 983 h 3324"/>
                <a:gd name="T132" fmla="+- 0 7591 2082"/>
                <a:gd name="T133" fmla="*/ T132 w 8108"/>
                <a:gd name="T134" fmla="+- 0 1013 979"/>
                <a:gd name="T135" fmla="*/ 1013 h 3324"/>
                <a:gd name="T136" fmla="+- 0 7764 2082"/>
                <a:gd name="T137" fmla="*/ T136 w 8108"/>
                <a:gd name="T138" fmla="+- 0 1200 979"/>
                <a:gd name="T139" fmla="*/ 1200 h 3324"/>
                <a:gd name="T140" fmla="+- 0 7868 2082"/>
                <a:gd name="T141" fmla="*/ T140 w 8108"/>
                <a:gd name="T142" fmla="+- 0 1376 979"/>
                <a:gd name="T143" fmla="*/ 1376 h 3324"/>
                <a:gd name="T144" fmla="+- 0 7972 2082"/>
                <a:gd name="T145" fmla="*/ T144 w 8108"/>
                <a:gd name="T146" fmla="+- 0 1588 979"/>
                <a:gd name="T147" fmla="*/ 1588 h 3324"/>
                <a:gd name="T148" fmla="+- 0 8076 2082"/>
                <a:gd name="T149" fmla="*/ T148 w 8108"/>
                <a:gd name="T150" fmla="+- 0 1825 979"/>
                <a:gd name="T151" fmla="*/ 1825 h 3324"/>
                <a:gd name="T152" fmla="+- 0 8180 2082"/>
                <a:gd name="T153" fmla="*/ T152 w 8108"/>
                <a:gd name="T154" fmla="+- 0 2078 979"/>
                <a:gd name="T155" fmla="*/ 2078 h 3324"/>
                <a:gd name="T156" fmla="+- 0 8284 2082"/>
                <a:gd name="T157" fmla="*/ T156 w 8108"/>
                <a:gd name="T158" fmla="+- 0 2338 979"/>
                <a:gd name="T159" fmla="*/ 2338 h 3324"/>
                <a:gd name="T160" fmla="+- 0 8388 2082"/>
                <a:gd name="T161" fmla="*/ T160 w 8108"/>
                <a:gd name="T162" fmla="+- 0 2595 979"/>
                <a:gd name="T163" fmla="*/ 2595 h 3324"/>
                <a:gd name="T164" fmla="+- 0 8492 2082"/>
                <a:gd name="T165" fmla="*/ T164 w 8108"/>
                <a:gd name="T166" fmla="+- 0 2839 979"/>
                <a:gd name="T167" fmla="*/ 2839 h 3324"/>
                <a:gd name="T168" fmla="+- 0 8595 2082"/>
                <a:gd name="T169" fmla="*/ T168 w 8108"/>
                <a:gd name="T170" fmla="+- 0 3061 979"/>
                <a:gd name="T171" fmla="*/ 3061 h 3324"/>
                <a:gd name="T172" fmla="+- 0 8699 2082"/>
                <a:gd name="T173" fmla="*/ T172 w 8108"/>
                <a:gd name="T174" fmla="+- 0 3250 979"/>
                <a:gd name="T175" fmla="*/ 3250 h 3324"/>
                <a:gd name="T176" fmla="+- 0 8838 2082"/>
                <a:gd name="T177" fmla="*/ T176 w 8108"/>
                <a:gd name="T178" fmla="+- 0 3435 979"/>
                <a:gd name="T179" fmla="*/ 3435 h 3324"/>
                <a:gd name="T180" fmla="+- 0 9041 2082"/>
                <a:gd name="T181" fmla="*/ T180 w 8108"/>
                <a:gd name="T182" fmla="+- 0 3596 979"/>
                <a:gd name="T183" fmla="*/ 3596 h 3324"/>
                <a:gd name="T184" fmla="+- 0 9243 2082"/>
                <a:gd name="T185" fmla="*/ T184 w 8108"/>
                <a:gd name="T186" fmla="+- 0 3682 979"/>
                <a:gd name="T187" fmla="*/ 3682 h 3324"/>
                <a:gd name="T188" fmla="+- 0 9446 2082"/>
                <a:gd name="T189" fmla="*/ T188 w 8108"/>
                <a:gd name="T190" fmla="+- 0 3713 979"/>
                <a:gd name="T191" fmla="*/ 3713 h 3324"/>
                <a:gd name="T192" fmla="+- 0 9649 2082"/>
                <a:gd name="T193" fmla="*/ T192 w 8108"/>
                <a:gd name="T194" fmla="+- 0 3713 979"/>
                <a:gd name="T195" fmla="*/ 3713 h 3324"/>
                <a:gd name="T196" fmla="+- 0 9851 2082"/>
                <a:gd name="T197" fmla="*/ T196 w 8108"/>
                <a:gd name="T198" fmla="+- 0 3703 979"/>
                <a:gd name="T199" fmla="*/ 3703 h 3324"/>
                <a:gd name="T200" fmla="+- 0 10054 2082"/>
                <a:gd name="T201" fmla="*/ T200 w 8108"/>
                <a:gd name="T202" fmla="+- 0 3706 979"/>
                <a:gd name="T203" fmla="*/ 3706 h 332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</a:cxnLst>
              <a:rect l="0" t="0" r="r" b="b"/>
              <a:pathLst>
                <a:path w="8108" h="3324">
                  <a:moveTo>
                    <a:pt x="0" y="2456"/>
                  </a:moveTo>
                  <a:lnTo>
                    <a:pt x="64" y="2500"/>
                  </a:lnTo>
                  <a:lnTo>
                    <a:pt x="129" y="2546"/>
                  </a:lnTo>
                  <a:lnTo>
                    <a:pt x="193" y="2596"/>
                  </a:lnTo>
                  <a:lnTo>
                    <a:pt x="257" y="2647"/>
                  </a:lnTo>
                  <a:lnTo>
                    <a:pt x="322" y="2700"/>
                  </a:lnTo>
                  <a:lnTo>
                    <a:pt x="386" y="2755"/>
                  </a:lnTo>
                  <a:lnTo>
                    <a:pt x="450" y="2810"/>
                  </a:lnTo>
                  <a:lnTo>
                    <a:pt x="515" y="2865"/>
                  </a:lnTo>
                  <a:lnTo>
                    <a:pt x="579" y="2919"/>
                  </a:lnTo>
                  <a:lnTo>
                    <a:pt x="643" y="2972"/>
                  </a:lnTo>
                  <a:lnTo>
                    <a:pt x="708" y="3024"/>
                  </a:lnTo>
                  <a:lnTo>
                    <a:pt x="772" y="3073"/>
                  </a:lnTo>
                  <a:lnTo>
                    <a:pt x="836" y="3120"/>
                  </a:lnTo>
                  <a:lnTo>
                    <a:pt x="901" y="3163"/>
                  </a:lnTo>
                  <a:lnTo>
                    <a:pt x="965" y="3202"/>
                  </a:lnTo>
                  <a:lnTo>
                    <a:pt x="1029" y="3237"/>
                  </a:lnTo>
                  <a:lnTo>
                    <a:pt x="1094" y="3267"/>
                  </a:lnTo>
                  <a:lnTo>
                    <a:pt x="1158" y="3291"/>
                  </a:lnTo>
                  <a:lnTo>
                    <a:pt x="1223" y="3309"/>
                  </a:lnTo>
                  <a:lnTo>
                    <a:pt x="1287" y="3320"/>
                  </a:lnTo>
                  <a:lnTo>
                    <a:pt x="1351" y="3324"/>
                  </a:lnTo>
                  <a:lnTo>
                    <a:pt x="1413" y="3319"/>
                  </a:lnTo>
                  <a:lnTo>
                    <a:pt x="1474" y="3307"/>
                  </a:lnTo>
                  <a:lnTo>
                    <a:pt x="1535" y="3287"/>
                  </a:lnTo>
                  <a:lnTo>
                    <a:pt x="1597" y="3260"/>
                  </a:lnTo>
                  <a:lnTo>
                    <a:pt x="1658" y="3227"/>
                  </a:lnTo>
                  <a:lnTo>
                    <a:pt x="1720" y="3189"/>
                  </a:lnTo>
                  <a:lnTo>
                    <a:pt x="1781" y="3146"/>
                  </a:lnTo>
                  <a:lnTo>
                    <a:pt x="1843" y="3100"/>
                  </a:lnTo>
                  <a:lnTo>
                    <a:pt x="1904" y="3050"/>
                  </a:lnTo>
                  <a:lnTo>
                    <a:pt x="1965" y="2998"/>
                  </a:lnTo>
                  <a:lnTo>
                    <a:pt x="2027" y="2944"/>
                  </a:lnTo>
                  <a:lnTo>
                    <a:pt x="2088" y="2890"/>
                  </a:lnTo>
                  <a:lnTo>
                    <a:pt x="2150" y="2835"/>
                  </a:lnTo>
                  <a:lnTo>
                    <a:pt x="2211" y="2781"/>
                  </a:lnTo>
                  <a:lnTo>
                    <a:pt x="2272" y="2728"/>
                  </a:lnTo>
                  <a:lnTo>
                    <a:pt x="2334" y="2677"/>
                  </a:lnTo>
                  <a:lnTo>
                    <a:pt x="2395" y="2629"/>
                  </a:lnTo>
                  <a:lnTo>
                    <a:pt x="2457" y="2585"/>
                  </a:lnTo>
                  <a:lnTo>
                    <a:pt x="2518" y="2545"/>
                  </a:lnTo>
                  <a:lnTo>
                    <a:pt x="2580" y="2509"/>
                  </a:lnTo>
                  <a:lnTo>
                    <a:pt x="2641" y="2480"/>
                  </a:lnTo>
                  <a:lnTo>
                    <a:pt x="2702" y="2456"/>
                  </a:lnTo>
                  <a:lnTo>
                    <a:pt x="2764" y="2441"/>
                  </a:lnTo>
                  <a:lnTo>
                    <a:pt x="2825" y="2433"/>
                  </a:lnTo>
                  <a:lnTo>
                    <a:pt x="2887" y="2432"/>
                  </a:lnTo>
                  <a:lnTo>
                    <a:pt x="2948" y="2437"/>
                  </a:lnTo>
                  <a:lnTo>
                    <a:pt x="3009" y="2447"/>
                  </a:lnTo>
                  <a:lnTo>
                    <a:pt x="3071" y="2460"/>
                  </a:lnTo>
                  <a:lnTo>
                    <a:pt x="3132" y="2477"/>
                  </a:lnTo>
                  <a:lnTo>
                    <a:pt x="3194" y="2496"/>
                  </a:lnTo>
                  <a:lnTo>
                    <a:pt x="3255" y="2516"/>
                  </a:lnTo>
                  <a:lnTo>
                    <a:pt x="3317" y="2536"/>
                  </a:lnTo>
                  <a:lnTo>
                    <a:pt x="3378" y="2556"/>
                  </a:lnTo>
                  <a:lnTo>
                    <a:pt x="3439" y="2574"/>
                  </a:lnTo>
                  <a:lnTo>
                    <a:pt x="3501" y="2589"/>
                  </a:lnTo>
                  <a:lnTo>
                    <a:pt x="3562" y="2601"/>
                  </a:lnTo>
                  <a:lnTo>
                    <a:pt x="3624" y="2608"/>
                  </a:lnTo>
                  <a:lnTo>
                    <a:pt x="3685" y="2610"/>
                  </a:lnTo>
                  <a:lnTo>
                    <a:pt x="3747" y="2606"/>
                  </a:lnTo>
                  <a:lnTo>
                    <a:pt x="3808" y="2594"/>
                  </a:lnTo>
                  <a:lnTo>
                    <a:pt x="3869" y="2575"/>
                  </a:lnTo>
                  <a:lnTo>
                    <a:pt x="3931" y="2546"/>
                  </a:lnTo>
                  <a:lnTo>
                    <a:pt x="3992" y="2507"/>
                  </a:lnTo>
                  <a:lnTo>
                    <a:pt x="4054" y="2456"/>
                  </a:lnTo>
                  <a:lnTo>
                    <a:pt x="4123" y="2381"/>
                  </a:lnTo>
                  <a:lnTo>
                    <a:pt x="4192" y="2283"/>
                  </a:lnTo>
                  <a:lnTo>
                    <a:pt x="4227" y="2226"/>
                  </a:lnTo>
                  <a:lnTo>
                    <a:pt x="4261" y="2165"/>
                  </a:lnTo>
                  <a:lnTo>
                    <a:pt x="4296" y="2099"/>
                  </a:lnTo>
                  <a:lnTo>
                    <a:pt x="4331" y="2030"/>
                  </a:lnTo>
                  <a:lnTo>
                    <a:pt x="4365" y="1957"/>
                  </a:lnTo>
                  <a:lnTo>
                    <a:pt x="4400" y="1881"/>
                  </a:lnTo>
                  <a:lnTo>
                    <a:pt x="4435" y="1802"/>
                  </a:lnTo>
                  <a:lnTo>
                    <a:pt x="4469" y="1721"/>
                  </a:lnTo>
                  <a:lnTo>
                    <a:pt x="4504" y="1638"/>
                  </a:lnTo>
                  <a:lnTo>
                    <a:pt x="4539" y="1553"/>
                  </a:lnTo>
                  <a:lnTo>
                    <a:pt x="4573" y="1467"/>
                  </a:lnTo>
                  <a:lnTo>
                    <a:pt x="4608" y="1380"/>
                  </a:lnTo>
                  <a:lnTo>
                    <a:pt x="4643" y="1293"/>
                  </a:lnTo>
                  <a:lnTo>
                    <a:pt x="4677" y="1205"/>
                  </a:lnTo>
                  <a:lnTo>
                    <a:pt x="4712" y="1118"/>
                  </a:lnTo>
                  <a:lnTo>
                    <a:pt x="4747" y="1031"/>
                  </a:lnTo>
                  <a:lnTo>
                    <a:pt x="4781" y="946"/>
                  </a:lnTo>
                  <a:lnTo>
                    <a:pt x="4816" y="862"/>
                  </a:lnTo>
                  <a:lnTo>
                    <a:pt x="4850" y="779"/>
                  </a:lnTo>
                  <a:lnTo>
                    <a:pt x="4885" y="699"/>
                  </a:lnTo>
                  <a:lnTo>
                    <a:pt x="4920" y="621"/>
                  </a:lnTo>
                  <a:lnTo>
                    <a:pt x="4954" y="546"/>
                  </a:lnTo>
                  <a:lnTo>
                    <a:pt x="4989" y="474"/>
                  </a:lnTo>
                  <a:lnTo>
                    <a:pt x="5024" y="406"/>
                  </a:lnTo>
                  <a:lnTo>
                    <a:pt x="5058" y="341"/>
                  </a:lnTo>
                  <a:lnTo>
                    <a:pt x="5093" y="281"/>
                  </a:lnTo>
                  <a:lnTo>
                    <a:pt x="5128" y="226"/>
                  </a:lnTo>
                  <a:lnTo>
                    <a:pt x="5162" y="176"/>
                  </a:lnTo>
                  <a:lnTo>
                    <a:pt x="5232" y="93"/>
                  </a:lnTo>
                  <a:lnTo>
                    <a:pt x="5301" y="34"/>
                  </a:lnTo>
                  <a:lnTo>
                    <a:pt x="5370" y="4"/>
                  </a:lnTo>
                  <a:lnTo>
                    <a:pt x="5405" y="0"/>
                  </a:lnTo>
                  <a:lnTo>
                    <a:pt x="5439" y="4"/>
                  </a:lnTo>
                  <a:lnTo>
                    <a:pt x="5509" y="34"/>
                  </a:lnTo>
                  <a:lnTo>
                    <a:pt x="5578" y="91"/>
                  </a:lnTo>
                  <a:lnTo>
                    <a:pt x="5647" y="172"/>
                  </a:lnTo>
                  <a:lnTo>
                    <a:pt x="5682" y="221"/>
                  </a:lnTo>
                  <a:lnTo>
                    <a:pt x="5717" y="276"/>
                  </a:lnTo>
                  <a:lnTo>
                    <a:pt x="5751" y="334"/>
                  </a:lnTo>
                  <a:lnTo>
                    <a:pt x="5786" y="397"/>
                  </a:lnTo>
                  <a:lnTo>
                    <a:pt x="5821" y="464"/>
                  </a:lnTo>
                  <a:lnTo>
                    <a:pt x="5855" y="535"/>
                  </a:lnTo>
                  <a:lnTo>
                    <a:pt x="5890" y="609"/>
                  </a:lnTo>
                  <a:lnTo>
                    <a:pt x="5924" y="685"/>
                  </a:lnTo>
                  <a:lnTo>
                    <a:pt x="5959" y="765"/>
                  </a:lnTo>
                  <a:lnTo>
                    <a:pt x="5994" y="846"/>
                  </a:lnTo>
                  <a:lnTo>
                    <a:pt x="6028" y="929"/>
                  </a:lnTo>
                  <a:lnTo>
                    <a:pt x="6063" y="1014"/>
                  </a:lnTo>
                  <a:lnTo>
                    <a:pt x="6098" y="1099"/>
                  </a:lnTo>
                  <a:lnTo>
                    <a:pt x="6132" y="1186"/>
                  </a:lnTo>
                  <a:lnTo>
                    <a:pt x="6167" y="1273"/>
                  </a:lnTo>
                  <a:lnTo>
                    <a:pt x="6202" y="1359"/>
                  </a:lnTo>
                  <a:lnTo>
                    <a:pt x="6236" y="1446"/>
                  </a:lnTo>
                  <a:lnTo>
                    <a:pt x="6271" y="1532"/>
                  </a:lnTo>
                  <a:lnTo>
                    <a:pt x="6306" y="1616"/>
                  </a:lnTo>
                  <a:lnTo>
                    <a:pt x="6340" y="1699"/>
                  </a:lnTo>
                  <a:lnTo>
                    <a:pt x="6375" y="1781"/>
                  </a:lnTo>
                  <a:lnTo>
                    <a:pt x="6410" y="1860"/>
                  </a:lnTo>
                  <a:lnTo>
                    <a:pt x="6444" y="1937"/>
                  </a:lnTo>
                  <a:lnTo>
                    <a:pt x="6479" y="2011"/>
                  </a:lnTo>
                  <a:lnTo>
                    <a:pt x="6513" y="2082"/>
                  </a:lnTo>
                  <a:lnTo>
                    <a:pt x="6548" y="2149"/>
                  </a:lnTo>
                  <a:lnTo>
                    <a:pt x="6583" y="2212"/>
                  </a:lnTo>
                  <a:lnTo>
                    <a:pt x="6617" y="2271"/>
                  </a:lnTo>
                  <a:lnTo>
                    <a:pt x="6652" y="2325"/>
                  </a:lnTo>
                  <a:lnTo>
                    <a:pt x="6687" y="2374"/>
                  </a:lnTo>
                  <a:lnTo>
                    <a:pt x="6756" y="2456"/>
                  </a:lnTo>
                  <a:lnTo>
                    <a:pt x="6824" y="2520"/>
                  </a:lnTo>
                  <a:lnTo>
                    <a:pt x="6891" y="2573"/>
                  </a:lnTo>
                  <a:lnTo>
                    <a:pt x="6959" y="2617"/>
                  </a:lnTo>
                  <a:lnTo>
                    <a:pt x="7026" y="2653"/>
                  </a:lnTo>
                  <a:lnTo>
                    <a:pt x="7094" y="2681"/>
                  </a:lnTo>
                  <a:lnTo>
                    <a:pt x="7161" y="2703"/>
                  </a:lnTo>
                  <a:lnTo>
                    <a:pt x="7229" y="2718"/>
                  </a:lnTo>
                  <a:lnTo>
                    <a:pt x="7296" y="2728"/>
                  </a:lnTo>
                  <a:lnTo>
                    <a:pt x="7364" y="2734"/>
                  </a:lnTo>
                  <a:lnTo>
                    <a:pt x="7432" y="2737"/>
                  </a:lnTo>
                  <a:lnTo>
                    <a:pt x="7499" y="2736"/>
                  </a:lnTo>
                  <a:lnTo>
                    <a:pt x="7567" y="2734"/>
                  </a:lnTo>
                  <a:lnTo>
                    <a:pt x="7634" y="2731"/>
                  </a:lnTo>
                  <a:lnTo>
                    <a:pt x="7702" y="2727"/>
                  </a:lnTo>
                  <a:lnTo>
                    <a:pt x="7769" y="2724"/>
                  </a:lnTo>
                  <a:lnTo>
                    <a:pt x="7837" y="2723"/>
                  </a:lnTo>
                  <a:lnTo>
                    <a:pt x="7905" y="2723"/>
                  </a:lnTo>
                  <a:lnTo>
                    <a:pt x="7972" y="2727"/>
                  </a:lnTo>
                  <a:lnTo>
                    <a:pt x="8040" y="2734"/>
                  </a:lnTo>
                  <a:lnTo>
                    <a:pt x="8107" y="2746"/>
                  </a:lnTo>
                </a:path>
              </a:pathLst>
            </a:custGeom>
            <a:noFill/>
            <a:ln w="28956">
              <a:solidFill>
                <a:srgbClr val="A4A4A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auto">
            <a:xfrm>
              <a:off x="2082" y="1554"/>
              <a:ext cx="8108" cy="2852"/>
            </a:xfrm>
            <a:custGeom>
              <a:avLst/>
              <a:gdLst>
                <a:gd name="T0" fmla="+- 0 2082 2082"/>
                <a:gd name="T1" fmla="*/ T0 w 8108"/>
                <a:gd name="T2" fmla="+- 0 4304 1554"/>
                <a:gd name="T3" fmla="*/ 4304 h 2852"/>
                <a:gd name="T4" fmla="+- 0 3508 2082"/>
                <a:gd name="T5" fmla="*/ T4 w 8108"/>
                <a:gd name="T6" fmla="+- 0 4306 1554"/>
                <a:gd name="T7" fmla="*/ 4306 h 2852"/>
                <a:gd name="T8" fmla="+- 0 3658 2082"/>
                <a:gd name="T9" fmla="*/ T8 w 8108"/>
                <a:gd name="T10" fmla="+- 0 4320 1554"/>
                <a:gd name="T11" fmla="*/ 4320 h 2852"/>
                <a:gd name="T12" fmla="+- 0 3809 2082"/>
                <a:gd name="T13" fmla="*/ T12 w 8108"/>
                <a:gd name="T14" fmla="+- 0 4342 1554"/>
                <a:gd name="T15" fmla="*/ 4342 h 2852"/>
                <a:gd name="T16" fmla="+- 0 3959 2082"/>
                <a:gd name="T17" fmla="*/ T16 w 8108"/>
                <a:gd name="T18" fmla="+- 0 4368 1554"/>
                <a:gd name="T19" fmla="*/ 4368 h 2852"/>
                <a:gd name="T20" fmla="+- 0 4109 2082"/>
                <a:gd name="T21" fmla="*/ T20 w 8108"/>
                <a:gd name="T22" fmla="+- 0 4390 1554"/>
                <a:gd name="T23" fmla="*/ 4390 h 2852"/>
                <a:gd name="T24" fmla="+- 0 4259 2082"/>
                <a:gd name="T25" fmla="*/ T24 w 8108"/>
                <a:gd name="T26" fmla="+- 0 4404 1554"/>
                <a:gd name="T27" fmla="*/ 4404 h 2852"/>
                <a:gd name="T28" fmla="+- 0 4409 2082"/>
                <a:gd name="T29" fmla="*/ T28 w 8108"/>
                <a:gd name="T30" fmla="+- 0 4404 1554"/>
                <a:gd name="T31" fmla="*/ 4404 h 2852"/>
                <a:gd name="T32" fmla="+- 0 4559 2082"/>
                <a:gd name="T33" fmla="*/ T32 w 8108"/>
                <a:gd name="T34" fmla="+- 0 4384 1554"/>
                <a:gd name="T35" fmla="*/ 4384 h 2852"/>
                <a:gd name="T36" fmla="+- 0 4709 2082"/>
                <a:gd name="T37" fmla="*/ T36 w 8108"/>
                <a:gd name="T38" fmla="+- 0 4338 1554"/>
                <a:gd name="T39" fmla="*/ 4338 h 2852"/>
                <a:gd name="T40" fmla="+- 0 4838 2082"/>
                <a:gd name="T41" fmla="*/ T40 w 8108"/>
                <a:gd name="T42" fmla="+- 0 4273 1554"/>
                <a:gd name="T43" fmla="*/ 4273 h 2852"/>
                <a:gd name="T44" fmla="+- 0 4947 2082"/>
                <a:gd name="T45" fmla="*/ T44 w 8108"/>
                <a:gd name="T46" fmla="+- 0 4194 1554"/>
                <a:gd name="T47" fmla="*/ 4194 h 2852"/>
                <a:gd name="T48" fmla="+- 0 5055 2082"/>
                <a:gd name="T49" fmla="*/ T48 w 8108"/>
                <a:gd name="T50" fmla="+- 0 4095 1554"/>
                <a:gd name="T51" fmla="*/ 4095 h 2852"/>
                <a:gd name="T52" fmla="+- 0 5163 2082"/>
                <a:gd name="T53" fmla="*/ T52 w 8108"/>
                <a:gd name="T54" fmla="+- 0 3981 1554"/>
                <a:gd name="T55" fmla="*/ 3981 h 2852"/>
                <a:gd name="T56" fmla="+- 0 5271 2082"/>
                <a:gd name="T57" fmla="*/ T56 w 8108"/>
                <a:gd name="T58" fmla="+- 0 3854 1554"/>
                <a:gd name="T59" fmla="*/ 3854 h 2852"/>
                <a:gd name="T60" fmla="+- 0 5379 2082"/>
                <a:gd name="T61" fmla="*/ T60 w 8108"/>
                <a:gd name="T62" fmla="+- 0 3720 1554"/>
                <a:gd name="T63" fmla="*/ 3720 h 2852"/>
                <a:gd name="T64" fmla="+- 0 5487 2082"/>
                <a:gd name="T65" fmla="*/ T64 w 8108"/>
                <a:gd name="T66" fmla="+- 0 3583 1554"/>
                <a:gd name="T67" fmla="*/ 3583 h 2852"/>
                <a:gd name="T68" fmla="+- 0 5595 2082"/>
                <a:gd name="T69" fmla="*/ T68 w 8108"/>
                <a:gd name="T70" fmla="+- 0 3447 1554"/>
                <a:gd name="T71" fmla="*/ 3447 h 2852"/>
                <a:gd name="T72" fmla="+- 0 5703 2082"/>
                <a:gd name="T73" fmla="*/ T72 w 8108"/>
                <a:gd name="T74" fmla="+- 0 3316 1554"/>
                <a:gd name="T75" fmla="*/ 3316 h 2852"/>
                <a:gd name="T76" fmla="+- 0 5811 2082"/>
                <a:gd name="T77" fmla="*/ T76 w 8108"/>
                <a:gd name="T78" fmla="+- 0 3195 1554"/>
                <a:gd name="T79" fmla="*/ 3195 h 2852"/>
                <a:gd name="T80" fmla="+- 0 5919 2082"/>
                <a:gd name="T81" fmla="*/ T80 w 8108"/>
                <a:gd name="T82" fmla="+- 0 3088 1554"/>
                <a:gd name="T83" fmla="*/ 3088 h 2852"/>
                <a:gd name="T84" fmla="+- 0 6028 2082"/>
                <a:gd name="T85" fmla="*/ T84 w 8108"/>
                <a:gd name="T86" fmla="+- 0 2998 1554"/>
                <a:gd name="T87" fmla="*/ 2998 h 2852"/>
                <a:gd name="T88" fmla="+- 0 6136 2082"/>
                <a:gd name="T89" fmla="*/ T88 w 8108"/>
                <a:gd name="T90" fmla="+- 0 2931 1554"/>
                <a:gd name="T91" fmla="*/ 2931 h 2852"/>
                <a:gd name="T92" fmla="+- 0 6264 2082"/>
                <a:gd name="T93" fmla="*/ T92 w 8108"/>
                <a:gd name="T94" fmla="+- 0 2883 1554"/>
                <a:gd name="T95" fmla="*/ 2883 h 2852"/>
                <a:gd name="T96" fmla="+- 0 6393 2082"/>
                <a:gd name="T97" fmla="*/ T96 w 8108"/>
                <a:gd name="T98" fmla="+- 0 2865 1554"/>
                <a:gd name="T99" fmla="*/ 2865 h 2852"/>
                <a:gd name="T100" fmla="+- 0 6522 2082"/>
                <a:gd name="T101" fmla="*/ T100 w 8108"/>
                <a:gd name="T102" fmla="+- 0 2871 1554"/>
                <a:gd name="T103" fmla="*/ 2871 h 2852"/>
                <a:gd name="T104" fmla="+- 0 6650 2082"/>
                <a:gd name="T105" fmla="*/ T104 w 8108"/>
                <a:gd name="T106" fmla="+- 0 2892 1554"/>
                <a:gd name="T107" fmla="*/ 2892 h 2852"/>
                <a:gd name="T108" fmla="+- 0 6779 2082"/>
                <a:gd name="T109" fmla="*/ T108 w 8108"/>
                <a:gd name="T110" fmla="+- 0 2923 1554"/>
                <a:gd name="T111" fmla="*/ 2923 h 2852"/>
                <a:gd name="T112" fmla="+- 0 6908 2082"/>
                <a:gd name="T113" fmla="*/ T112 w 8108"/>
                <a:gd name="T114" fmla="+- 0 2955 1554"/>
                <a:gd name="T115" fmla="*/ 2955 h 2852"/>
                <a:gd name="T116" fmla="+- 0 7036 2082"/>
                <a:gd name="T117" fmla="*/ T116 w 8108"/>
                <a:gd name="T118" fmla="+- 0 2982 1554"/>
                <a:gd name="T119" fmla="*/ 2982 h 2852"/>
                <a:gd name="T120" fmla="+- 0 7165 2082"/>
                <a:gd name="T121" fmla="*/ T120 w 8108"/>
                <a:gd name="T122" fmla="+- 0 2996 1554"/>
                <a:gd name="T123" fmla="*/ 2996 h 2852"/>
                <a:gd name="T124" fmla="+- 0 7294 2082"/>
                <a:gd name="T125" fmla="*/ T124 w 8108"/>
                <a:gd name="T126" fmla="+- 0 2991 1554"/>
                <a:gd name="T127" fmla="*/ 2991 h 2852"/>
                <a:gd name="T128" fmla="+- 0 7422 2082"/>
                <a:gd name="T129" fmla="*/ T128 w 8108"/>
                <a:gd name="T130" fmla="+- 0 2959 1554"/>
                <a:gd name="T131" fmla="*/ 2959 h 2852"/>
                <a:gd name="T132" fmla="+- 0 7587 2082"/>
                <a:gd name="T133" fmla="*/ T132 w 8108"/>
                <a:gd name="T134" fmla="+- 0 2867 1554"/>
                <a:gd name="T135" fmla="*/ 2867 h 2852"/>
                <a:gd name="T136" fmla="+- 0 7687 2082"/>
                <a:gd name="T137" fmla="*/ T136 w 8108"/>
                <a:gd name="T138" fmla="+- 0 2779 1554"/>
                <a:gd name="T139" fmla="*/ 2779 h 2852"/>
                <a:gd name="T140" fmla="+- 0 7787 2082"/>
                <a:gd name="T141" fmla="*/ T140 w 8108"/>
                <a:gd name="T142" fmla="+- 0 2672 1554"/>
                <a:gd name="T143" fmla="*/ 2672 h 2852"/>
                <a:gd name="T144" fmla="+- 0 7887 2082"/>
                <a:gd name="T145" fmla="*/ T144 w 8108"/>
                <a:gd name="T146" fmla="+- 0 2551 1554"/>
                <a:gd name="T147" fmla="*/ 2551 h 2852"/>
                <a:gd name="T148" fmla="+- 0 7987 2082"/>
                <a:gd name="T149" fmla="*/ T148 w 8108"/>
                <a:gd name="T150" fmla="+- 0 2420 1554"/>
                <a:gd name="T151" fmla="*/ 2420 h 2852"/>
                <a:gd name="T152" fmla="+- 0 8087 2082"/>
                <a:gd name="T153" fmla="*/ T152 w 8108"/>
                <a:gd name="T154" fmla="+- 0 2284 1554"/>
                <a:gd name="T155" fmla="*/ 2284 h 2852"/>
                <a:gd name="T156" fmla="+- 0 8187 2082"/>
                <a:gd name="T157" fmla="*/ T156 w 8108"/>
                <a:gd name="T158" fmla="+- 0 2147 1554"/>
                <a:gd name="T159" fmla="*/ 2147 h 2852"/>
                <a:gd name="T160" fmla="+- 0 8288 2082"/>
                <a:gd name="T161" fmla="*/ T160 w 8108"/>
                <a:gd name="T162" fmla="+- 0 2014 1554"/>
                <a:gd name="T163" fmla="*/ 2014 h 2852"/>
                <a:gd name="T164" fmla="+- 0 8388 2082"/>
                <a:gd name="T165" fmla="*/ T164 w 8108"/>
                <a:gd name="T166" fmla="+- 0 1889 1554"/>
                <a:gd name="T167" fmla="*/ 1889 h 2852"/>
                <a:gd name="T168" fmla="+- 0 8488 2082"/>
                <a:gd name="T169" fmla="*/ T168 w 8108"/>
                <a:gd name="T170" fmla="+- 0 1778 1554"/>
                <a:gd name="T171" fmla="*/ 1778 h 2852"/>
                <a:gd name="T172" fmla="+- 0 8588 2082"/>
                <a:gd name="T173" fmla="*/ T172 w 8108"/>
                <a:gd name="T174" fmla="+- 0 1684 1554"/>
                <a:gd name="T175" fmla="*/ 1684 h 2852"/>
                <a:gd name="T176" fmla="+- 0 8738 2082"/>
                <a:gd name="T177" fmla="*/ T176 w 8108"/>
                <a:gd name="T178" fmla="+- 0 1587 1554"/>
                <a:gd name="T179" fmla="*/ 1587 h 2852"/>
                <a:gd name="T180" fmla="+- 0 8897 2082"/>
                <a:gd name="T181" fmla="*/ T180 w 8108"/>
                <a:gd name="T182" fmla="+- 0 1554 1554"/>
                <a:gd name="T183" fmla="*/ 1554 h 2852"/>
                <a:gd name="T184" fmla="+- 0 9014 2082"/>
                <a:gd name="T185" fmla="*/ T184 w 8108"/>
                <a:gd name="T186" fmla="+- 0 1572 1554"/>
                <a:gd name="T187" fmla="*/ 1572 h 2852"/>
                <a:gd name="T188" fmla="+- 0 9132 2082"/>
                <a:gd name="T189" fmla="*/ T188 w 8108"/>
                <a:gd name="T190" fmla="+- 0 1619 1554"/>
                <a:gd name="T191" fmla="*/ 1619 h 2852"/>
                <a:gd name="T192" fmla="+- 0 9249 2082"/>
                <a:gd name="T193" fmla="*/ T192 w 8108"/>
                <a:gd name="T194" fmla="+- 0 1690 1554"/>
                <a:gd name="T195" fmla="*/ 1690 h 2852"/>
                <a:gd name="T196" fmla="+- 0 9367 2082"/>
                <a:gd name="T197" fmla="*/ T196 w 8108"/>
                <a:gd name="T198" fmla="+- 0 1780 1554"/>
                <a:gd name="T199" fmla="*/ 1780 h 2852"/>
                <a:gd name="T200" fmla="+- 0 9484 2082"/>
                <a:gd name="T201" fmla="*/ T200 w 8108"/>
                <a:gd name="T202" fmla="+- 0 1886 1554"/>
                <a:gd name="T203" fmla="*/ 1886 h 2852"/>
                <a:gd name="T204" fmla="+- 0 9602 2082"/>
                <a:gd name="T205" fmla="*/ T204 w 8108"/>
                <a:gd name="T206" fmla="+- 0 2002 1554"/>
                <a:gd name="T207" fmla="*/ 2002 h 2852"/>
                <a:gd name="T208" fmla="+- 0 9719 2082"/>
                <a:gd name="T209" fmla="*/ T208 w 8108"/>
                <a:gd name="T210" fmla="+- 0 2123 1554"/>
                <a:gd name="T211" fmla="*/ 2123 h 2852"/>
                <a:gd name="T212" fmla="+- 0 9837 2082"/>
                <a:gd name="T213" fmla="*/ T212 w 8108"/>
                <a:gd name="T214" fmla="+- 0 2245 1554"/>
                <a:gd name="T215" fmla="*/ 2245 h 2852"/>
                <a:gd name="T216" fmla="+- 0 9954 2082"/>
                <a:gd name="T217" fmla="*/ T216 w 8108"/>
                <a:gd name="T218" fmla="+- 0 2364 1554"/>
                <a:gd name="T219" fmla="*/ 2364 h 2852"/>
                <a:gd name="T220" fmla="+- 0 10072 2082"/>
                <a:gd name="T221" fmla="*/ T220 w 8108"/>
                <a:gd name="T222" fmla="+- 0 2473 1554"/>
                <a:gd name="T223" fmla="*/ 2473 h 2852"/>
                <a:gd name="T224" fmla="+- 0 10189 2082"/>
                <a:gd name="T225" fmla="*/ T224 w 8108"/>
                <a:gd name="T226" fmla="+- 0 2569 1554"/>
                <a:gd name="T227" fmla="*/ 2569 h 285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</a:cxnLst>
              <a:rect l="0" t="0" r="r" b="b"/>
              <a:pathLst>
                <a:path w="8108" h="2852">
                  <a:moveTo>
                    <a:pt x="0" y="2750"/>
                  </a:moveTo>
                  <a:lnTo>
                    <a:pt x="0" y="2750"/>
                  </a:lnTo>
                  <a:lnTo>
                    <a:pt x="1351" y="2750"/>
                  </a:lnTo>
                  <a:lnTo>
                    <a:pt x="1426" y="2752"/>
                  </a:lnTo>
                  <a:lnTo>
                    <a:pt x="1501" y="2758"/>
                  </a:lnTo>
                  <a:lnTo>
                    <a:pt x="1576" y="2766"/>
                  </a:lnTo>
                  <a:lnTo>
                    <a:pt x="1651" y="2776"/>
                  </a:lnTo>
                  <a:lnTo>
                    <a:pt x="1727" y="2788"/>
                  </a:lnTo>
                  <a:lnTo>
                    <a:pt x="1802" y="2801"/>
                  </a:lnTo>
                  <a:lnTo>
                    <a:pt x="1877" y="2814"/>
                  </a:lnTo>
                  <a:lnTo>
                    <a:pt x="1952" y="2825"/>
                  </a:lnTo>
                  <a:lnTo>
                    <a:pt x="2027" y="2836"/>
                  </a:lnTo>
                  <a:lnTo>
                    <a:pt x="2102" y="2844"/>
                  </a:lnTo>
                  <a:lnTo>
                    <a:pt x="2177" y="2850"/>
                  </a:lnTo>
                  <a:lnTo>
                    <a:pt x="2252" y="2852"/>
                  </a:lnTo>
                  <a:lnTo>
                    <a:pt x="2327" y="2850"/>
                  </a:lnTo>
                  <a:lnTo>
                    <a:pt x="2402" y="2842"/>
                  </a:lnTo>
                  <a:lnTo>
                    <a:pt x="2477" y="2830"/>
                  </a:lnTo>
                  <a:lnTo>
                    <a:pt x="2552" y="2810"/>
                  </a:lnTo>
                  <a:lnTo>
                    <a:pt x="2627" y="2784"/>
                  </a:lnTo>
                  <a:lnTo>
                    <a:pt x="2702" y="2750"/>
                  </a:lnTo>
                  <a:lnTo>
                    <a:pt x="2756" y="2719"/>
                  </a:lnTo>
                  <a:lnTo>
                    <a:pt x="2810" y="2683"/>
                  </a:lnTo>
                  <a:lnTo>
                    <a:pt x="2865" y="2640"/>
                  </a:lnTo>
                  <a:lnTo>
                    <a:pt x="2919" y="2593"/>
                  </a:lnTo>
                  <a:lnTo>
                    <a:pt x="2973" y="2541"/>
                  </a:lnTo>
                  <a:lnTo>
                    <a:pt x="3027" y="2486"/>
                  </a:lnTo>
                  <a:lnTo>
                    <a:pt x="3081" y="2427"/>
                  </a:lnTo>
                  <a:lnTo>
                    <a:pt x="3135" y="2364"/>
                  </a:lnTo>
                  <a:lnTo>
                    <a:pt x="3189" y="2300"/>
                  </a:lnTo>
                  <a:lnTo>
                    <a:pt x="3243" y="2234"/>
                  </a:lnTo>
                  <a:lnTo>
                    <a:pt x="3297" y="2166"/>
                  </a:lnTo>
                  <a:lnTo>
                    <a:pt x="3351" y="2098"/>
                  </a:lnTo>
                  <a:lnTo>
                    <a:pt x="3405" y="2029"/>
                  </a:lnTo>
                  <a:lnTo>
                    <a:pt x="3459" y="1961"/>
                  </a:lnTo>
                  <a:lnTo>
                    <a:pt x="3513" y="1893"/>
                  </a:lnTo>
                  <a:lnTo>
                    <a:pt x="3567" y="1827"/>
                  </a:lnTo>
                  <a:lnTo>
                    <a:pt x="3621" y="1762"/>
                  </a:lnTo>
                  <a:lnTo>
                    <a:pt x="3675" y="1700"/>
                  </a:lnTo>
                  <a:lnTo>
                    <a:pt x="3729" y="1641"/>
                  </a:lnTo>
                  <a:lnTo>
                    <a:pt x="3783" y="1585"/>
                  </a:lnTo>
                  <a:lnTo>
                    <a:pt x="3837" y="1534"/>
                  </a:lnTo>
                  <a:lnTo>
                    <a:pt x="3891" y="1486"/>
                  </a:lnTo>
                  <a:lnTo>
                    <a:pt x="3946" y="1444"/>
                  </a:lnTo>
                  <a:lnTo>
                    <a:pt x="4000" y="1407"/>
                  </a:lnTo>
                  <a:lnTo>
                    <a:pt x="4054" y="1377"/>
                  </a:lnTo>
                  <a:lnTo>
                    <a:pt x="4118" y="1349"/>
                  </a:lnTo>
                  <a:lnTo>
                    <a:pt x="4182" y="1329"/>
                  </a:lnTo>
                  <a:lnTo>
                    <a:pt x="4247" y="1317"/>
                  </a:lnTo>
                  <a:lnTo>
                    <a:pt x="4311" y="1311"/>
                  </a:lnTo>
                  <a:lnTo>
                    <a:pt x="4375" y="1311"/>
                  </a:lnTo>
                  <a:lnTo>
                    <a:pt x="4440" y="1317"/>
                  </a:lnTo>
                  <a:lnTo>
                    <a:pt x="4504" y="1326"/>
                  </a:lnTo>
                  <a:lnTo>
                    <a:pt x="4568" y="1338"/>
                  </a:lnTo>
                  <a:lnTo>
                    <a:pt x="4633" y="1353"/>
                  </a:lnTo>
                  <a:lnTo>
                    <a:pt x="4697" y="1369"/>
                  </a:lnTo>
                  <a:lnTo>
                    <a:pt x="4761" y="1385"/>
                  </a:lnTo>
                  <a:lnTo>
                    <a:pt x="4826" y="1401"/>
                  </a:lnTo>
                  <a:lnTo>
                    <a:pt x="4890" y="1415"/>
                  </a:lnTo>
                  <a:lnTo>
                    <a:pt x="4954" y="1428"/>
                  </a:lnTo>
                  <a:lnTo>
                    <a:pt x="5019" y="1437"/>
                  </a:lnTo>
                  <a:lnTo>
                    <a:pt x="5083" y="1442"/>
                  </a:lnTo>
                  <a:lnTo>
                    <a:pt x="5147" y="1442"/>
                  </a:lnTo>
                  <a:lnTo>
                    <a:pt x="5212" y="1437"/>
                  </a:lnTo>
                  <a:lnTo>
                    <a:pt x="5276" y="1425"/>
                  </a:lnTo>
                  <a:lnTo>
                    <a:pt x="5340" y="1405"/>
                  </a:lnTo>
                  <a:lnTo>
                    <a:pt x="5405" y="1377"/>
                  </a:lnTo>
                  <a:lnTo>
                    <a:pt x="5505" y="1313"/>
                  </a:lnTo>
                  <a:lnTo>
                    <a:pt x="5555" y="1271"/>
                  </a:lnTo>
                  <a:lnTo>
                    <a:pt x="5605" y="1225"/>
                  </a:lnTo>
                  <a:lnTo>
                    <a:pt x="5655" y="1173"/>
                  </a:lnTo>
                  <a:lnTo>
                    <a:pt x="5705" y="1118"/>
                  </a:lnTo>
                  <a:lnTo>
                    <a:pt x="5755" y="1059"/>
                  </a:lnTo>
                  <a:lnTo>
                    <a:pt x="5805" y="997"/>
                  </a:lnTo>
                  <a:lnTo>
                    <a:pt x="5855" y="932"/>
                  </a:lnTo>
                  <a:lnTo>
                    <a:pt x="5905" y="866"/>
                  </a:lnTo>
                  <a:lnTo>
                    <a:pt x="5955" y="798"/>
                  </a:lnTo>
                  <a:lnTo>
                    <a:pt x="6005" y="730"/>
                  </a:lnTo>
                  <a:lnTo>
                    <a:pt x="6055" y="661"/>
                  </a:lnTo>
                  <a:lnTo>
                    <a:pt x="6105" y="593"/>
                  </a:lnTo>
                  <a:lnTo>
                    <a:pt x="6155" y="525"/>
                  </a:lnTo>
                  <a:lnTo>
                    <a:pt x="6206" y="460"/>
                  </a:lnTo>
                  <a:lnTo>
                    <a:pt x="6256" y="396"/>
                  </a:lnTo>
                  <a:lnTo>
                    <a:pt x="6306" y="335"/>
                  </a:lnTo>
                  <a:lnTo>
                    <a:pt x="6356" y="278"/>
                  </a:lnTo>
                  <a:lnTo>
                    <a:pt x="6406" y="224"/>
                  </a:lnTo>
                  <a:lnTo>
                    <a:pt x="6456" y="175"/>
                  </a:lnTo>
                  <a:lnTo>
                    <a:pt x="6506" y="130"/>
                  </a:lnTo>
                  <a:lnTo>
                    <a:pt x="6556" y="91"/>
                  </a:lnTo>
                  <a:lnTo>
                    <a:pt x="6656" y="33"/>
                  </a:lnTo>
                  <a:lnTo>
                    <a:pt x="6756" y="3"/>
                  </a:lnTo>
                  <a:lnTo>
                    <a:pt x="6815" y="0"/>
                  </a:lnTo>
                  <a:lnTo>
                    <a:pt x="6873" y="5"/>
                  </a:lnTo>
                  <a:lnTo>
                    <a:pt x="6932" y="18"/>
                  </a:lnTo>
                  <a:lnTo>
                    <a:pt x="6991" y="38"/>
                  </a:lnTo>
                  <a:lnTo>
                    <a:pt x="7050" y="65"/>
                  </a:lnTo>
                  <a:lnTo>
                    <a:pt x="7108" y="97"/>
                  </a:lnTo>
                  <a:lnTo>
                    <a:pt x="7167" y="136"/>
                  </a:lnTo>
                  <a:lnTo>
                    <a:pt x="7226" y="179"/>
                  </a:lnTo>
                  <a:lnTo>
                    <a:pt x="7285" y="226"/>
                  </a:lnTo>
                  <a:lnTo>
                    <a:pt x="7343" y="278"/>
                  </a:lnTo>
                  <a:lnTo>
                    <a:pt x="7402" y="332"/>
                  </a:lnTo>
                  <a:lnTo>
                    <a:pt x="7461" y="389"/>
                  </a:lnTo>
                  <a:lnTo>
                    <a:pt x="7520" y="448"/>
                  </a:lnTo>
                  <a:lnTo>
                    <a:pt x="7578" y="508"/>
                  </a:lnTo>
                  <a:lnTo>
                    <a:pt x="7637" y="569"/>
                  </a:lnTo>
                  <a:lnTo>
                    <a:pt x="7696" y="631"/>
                  </a:lnTo>
                  <a:lnTo>
                    <a:pt x="7755" y="691"/>
                  </a:lnTo>
                  <a:lnTo>
                    <a:pt x="7813" y="751"/>
                  </a:lnTo>
                  <a:lnTo>
                    <a:pt x="7872" y="810"/>
                  </a:lnTo>
                  <a:lnTo>
                    <a:pt x="7931" y="866"/>
                  </a:lnTo>
                  <a:lnTo>
                    <a:pt x="7990" y="919"/>
                  </a:lnTo>
                  <a:lnTo>
                    <a:pt x="8048" y="969"/>
                  </a:lnTo>
                  <a:lnTo>
                    <a:pt x="8107" y="1015"/>
                  </a:lnTo>
                </a:path>
              </a:pathLst>
            </a:custGeom>
            <a:noFill/>
            <a:ln w="28956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2" name="Line 24"/>
            <p:cNvSpPr>
              <a:spLocks noChangeShapeType="1"/>
            </p:cNvSpPr>
            <p:nvPr/>
          </p:nvSpPr>
          <p:spPr bwMode="auto">
            <a:xfrm>
              <a:off x="3659" y="5414"/>
              <a:ext cx="384" cy="0"/>
            </a:xfrm>
            <a:prstGeom prst="line">
              <a:avLst/>
            </a:prstGeom>
            <a:noFill/>
            <a:ln w="44196">
              <a:solidFill>
                <a:srgbClr val="5B9BD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4597" y="5414"/>
              <a:ext cx="384" cy="0"/>
            </a:xfrm>
            <a:prstGeom prst="line">
              <a:avLst/>
            </a:prstGeom>
            <a:noFill/>
            <a:ln w="28956">
              <a:solidFill>
                <a:srgbClr val="EC7C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6152" y="5414"/>
              <a:ext cx="384" cy="0"/>
            </a:xfrm>
            <a:prstGeom prst="line">
              <a:avLst/>
            </a:prstGeom>
            <a:noFill/>
            <a:ln w="28956">
              <a:solidFill>
                <a:srgbClr val="A4A4A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>
              <a:off x="7525" y="5414"/>
              <a:ext cx="384" cy="0"/>
            </a:xfrm>
            <a:prstGeom prst="line">
              <a:avLst/>
            </a:prstGeom>
            <a:noFill/>
            <a:ln w="28956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6" name="Rectangle 20"/>
            <p:cNvSpPr>
              <a:spLocks noChangeArrowheads="1"/>
            </p:cNvSpPr>
            <p:nvPr/>
          </p:nvSpPr>
          <p:spPr bwMode="auto">
            <a:xfrm>
              <a:off x="1418" y="471"/>
              <a:ext cx="9434" cy="5232"/>
            </a:xfrm>
            <a:prstGeom prst="rect">
              <a:avLst/>
            </a:prstGeom>
            <a:noFill/>
            <a:ln w="9144">
              <a:solidFill>
                <a:srgbClr val="D9D9D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27" name="Text Box 19"/>
            <p:cNvSpPr txBox="1">
              <a:spLocks noChangeArrowheads="1"/>
            </p:cNvSpPr>
            <p:nvPr/>
          </p:nvSpPr>
          <p:spPr bwMode="auto">
            <a:xfrm>
              <a:off x="1603" y="607"/>
              <a:ext cx="312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585858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50%</a:t>
              </a:r>
              <a:endParaRPr kumimoji="0" lang="en-US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Text Box 18"/>
            <p:cNvSpPr txBox="1">
              <a:spLocks noChangeArrowheads="1"/>
            </p:cNvSpPr>
            <p:nvPr/>
          </p:nvSpPr>
          <p:spPr bwMode="auto">
            <a:xfrm>
              <a:off x="1603" y="1330"/>
              <a:ext cx="312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585858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40%</a:t>
              </a:r>
              <a:endParaRPr kumimoji="0" lang="en-US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Text Box 17"/>
            <p:cNvSpPr txBox="1">
              <a:spLocks noChangeArrowheads="1"/>
            </p:cNvSpPr>
            <p:nvPr/>
          </p:nvSpPr>
          <p:spPr bwMode="auto">
            <a:xfrm>
              <a:off x="1603" y="2052"/>
              <a:ext cx="312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585858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30%</a:t>
              </a:r>
              <a:endParaRPr kumimoji="0" lang="en-US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Text Box 16"/>
            <p:cNvSpPr txBox="1">
              <a:spLocks noChangeArrowheads="1"/>
            </p:cNvSpPr>
            <p:nvPr/>
          </p:nvSpPr>
          <p:spPr bwMode="auto">
            <a:xfrm>
              <a:off x="7332" y="2029"/>
              <a:ext cx="312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27%</a:t>
              </a:r>
              <a:endParaRPr kumimoji="0" lang="en-US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Text Box 15"/>
            <p:cNvSpPr txBox="1">
              <a:spLocks noChangeArrowheads="1"/>
            </p:cNvSpPr>
            <p:nvPr/>
          </p:nvSpPr>
          <p:spPr bwMode="auto">
            <a:xfrm>
              <a:off x="1603" y="2775"/>
              <a:ext cx="312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585858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20%</a:t>
              </a:r>
              <a:endParaRPr kumimoji="0" lang="en-US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Text Box 14"/>
            <p:cNvSpPr txBox="1">
              <a:spLocks noChangeArrowheads="1"/>
            </p:cNvSpPr>
            <p:nvPr/>
          </p:nvSpPr>
          <p:spPr bwMode="auto">
            <a:xfrm>
              <a:off x="1603" y="3498"/>
              <a:ext cx="312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585858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10%</a:t>
              </a:r>
              <a:endParaRPr kumimoji="0" lang="en-US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Text Box 13"/>
            <p:cNvSpPr txBox="1">
              <a:spLocks noChangeArrowheads="1"/>
            </p:cNvSpPr>
            <p:nvPr/>
          </p:nvSpPr>
          <p:spPr bwMode="auto">
            <a:xfrm>
              <a:off x="1694" y="4221"/>
              <a:ext cx="701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585858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0%</a:t>
              </a:r>
              <a:endParaRPr kumimoji="0" lang="en-US" alt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585858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unter 20</a:t>
              </a:r>
              <a:endParaRPr kumimoji="0" lang="en-US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Text Box 12"/>
            <p:cNvSpPr txBox="1">
              <a:spLocks noChangeArrowheads="1"/>
            </p:cNvSpPr>
            <p:nvPr/>
          </p:nvSpPr>
          <p:spPr bwMode="auto">
            <a:xfrm>
              <a:off x="3223" y="4454"/>
              <a:ext cx="420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585858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20-29</a:t>
              </a:r>
              <a:endParaRPr kumimoji="0" lang="en-US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Text Box 11"/>
            <p:cNvSpPr txBox="1">
              <a:spLocks noChangeArrowheads="1"/>
            </p:cNvSpPr>
            <p:nvPr/>
          </p:nvSpPr>
          <p:spPr bwMode="auto">
            <a:xfrm>
              <a:off x="4575" y="4454"/>
              <a:ext cx="420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585858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30-39</a:t>
              </a:r>
              <a:endParaRPr kumimoji="0" lang="en-US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Text Box 10"/>
            <p:cNvSpPr txBox="1">
              <a:spLocks noChangeArrowheads="1"/>
            </p:cNvSpPr>
            <p:nvPr/>
          </p:nvSpPr>
          <p:spPr bwMode="auto">
            <a:xfrm>
              <a:off x="5926" y="4454"/>
              <a:ext cx="420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585858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40-49</a:t>
              </a:r>
              <a:endParaRPr kumimoji="0" lang="en-US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Text Box 9"/>
            <p:cNvSpPr txBox="1">
              <a:spLocks noChangeArrowheads="1"/>
            </p:cNvSpPr>
            <p:nvPr/>
          </p:nvSpPr>
          <p:spPr bwMode="auto">
            <a:xfrm>
              <a:off x="7278" y="4454"/>
              <a:ext cx="420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585858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50-59</a:t>
              </a:r>
              <a:endParaRPr kumimoji="0" lang="en-US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8629" y="4454"/>
              <a:ext cx="420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585858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60-69</a:t>
              </a:r>
              <a:endParaRPr kumimoji="0" lang="en-US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Text Box 7"/>
            <p:cNvSpPr txBox="1">
              <a:spLocks noChangeArrowheads="1"/>
            </p:cNvSpPr>
            <p:nvPr/>
          </p:nvSpPr>
          <p:spPr bwMode="auto">
            <a:xfrm>
              <a:off x="9747" y="4454"/>
              <a:ext cx="889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585858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70 und älter</a:t>
              </a:r>
              <a:endParaRPr kumimoji="0" lang="en-US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Text Box 6"/>
            <p:cNvSpPr txBox="1">
              <a:spLocks noChangeArrowheads="1"/>
            </p:cNvSpPr>
            <p:nvPr/>
          </p:nvSpPr>
          <p:spPr bwMode="auto">
            <a:xfrm>
              <a:off x="1548" y="4943"/>
              <a:ext cx="367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585858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-10%</a:t>
              </a:r>
              <a:endParaRPr kumimoji="0" lang="en-US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Text Box 5"/>
            <p:cNvSpPr txBox="1">
              <a:spLocks noChangeArrowheads="1"/>
            </p:cNvSpPr>
            <p:nvPr/>
          </p:nvSpPr>
          <p:spPr bwMode="auto">
            <a:xfrm>
              <a:off x="4084" y="5332"/>
              <a:ext cx="277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585858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Alle</a:t>
              </a:r>
              <a:endParaRPr kumimoji="0" lang="en-US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Text Box 4"/>
            <p:cNvSpPr txBox="1">
              <a:spLocks noChangeArrowheads="1"/>
            </p:cNvSpPr>
            <p:nvPr/>
          </p:nvSpPr>
          <p:spPr bwMode="auto">
            <a:xfrm>
              <a:off x="5022" y="5332"/>
              <a:ext cx="896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585858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St. Elisabeth</a:t>
              </a:r>
              <a:endParaRPr kumimoji="0" lang="en-US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Text Box 3"/>
            <p:cNvSpPr txBox="1">
              <a:spLocks noChangeArrowheads="1"/>
            </p:cNvSpPr>
            <p:nvPr/>
          </p:nvSpPr>
          <p:spPr bwMode="auto">
            <a:xfrm>
              <a:off x="6579" y="5332"/>
              <a:ext cx="710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585858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St. Thekla</a:t>
              </a:r>
              <a:endParaRPr kumimoji="0" lang="en-US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Text Box 2"/>
            <p:cNvSpPr txBox="1">
              <a:spLocks noChangeArrowheads="1"/>
            </p:cNvSpPr>
            <p:nvPr/>
          </p:nvSpPr>
          <p:spPr bwMode="auto">
            <a:xfrm>
              <a:off x="7951" y="5332"/>
              <a:ext cx="733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de-DE" sz="900" b="0" i="0" u="none" strike="noStrike" cap="none" normalizeH="0" baseline="0">
                  <a:ln>
                    <a:noFill/>
                  </a:ln>
                  <a:solidFill>
                    <a:srgbClr val="585858"/>
                  </a:solidFill>
                  <a:effectLst/>
                  <a:latin typeface="Calibri" panose="020F0502020204030204" pitchFamily="34" charset="0"/>
                  <a:ea typeface="Arial" panose="020B0604020202020204" pitchFamily="34" charset="0"/>
                </a:rPr>
                <a:t>St. Florian</a:t>
              </a:r>
              <a:endParaRPr kumimoji="0" lang="en-US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5" name="Rectangle 62"/>
          <p:cNvSpPr>
            <a:spLocks noChangeArrowheads="1"/>
          </p:cNvSpPr>
          <p:nvPr/>
        </p:nvSpPr>
        <p:spPr bwMode="auto">
          <a:xfrm>
            <a:off x="2325444" y="26601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/>
            </a:r>
            <a:br>
              <a:rPr kumimoji="0" lang="en-US" alt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kumimoji="0" lang="en-US" altLang="de-DE" sz="12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Verdana" panose="020B0604030504040204" pitchFamily="34" charset="0"/>
                <a:ea typeface="Arial" panose="020B0604020202020204" pitchFamily="34" charset="0"/>
              </a:rPr>
              <a:t>Abbildung 1: Beteiligung nach Alter</a:t>
            </a:r>
            <a:endParaRPr kumimoji="0" lang="en-US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4544765" y="244902"/>
            <a:ext cx="25533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3200" b="1" dirty="0"/>
              <a:t>Altersstruktur</a:t>
            </a:r>
          </a:p>
        </p:txBody>
      </p:sp>
    </p:spTree>
    <p:extLst>
      <p:ext uri="{BB962C8B-B14F-4D97-AF65-F5344CB8AC3E}">
        <p14:creationId xmlns:p14="http://schemas.microsoft.com/office/powerpoint/2010/main" val="1546496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802949" y="498583"/>
            <a:ext cx="4270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dirty="0" err="1"/>
              <a:t>Commitment</a:t>
            </a:r>
            <a:r>
              <a:rPr lang="de-AT" sz="2800" b="1" dirty="0"/>
              <a:t> der Befragten</a:t>
            </a:r>
          </a:p>
        </p:txBody>
      </p:sp>
      <p:sp>
        <p:nvSpPr>
          <p:cNvPr id="2" name="Rechteck 1"/>
          <p:cNvSpPr/>
          <p:nvPr/>
        </p:nvSpPr>
        <p:spPr>
          <a:xfrm>
            <a:off x="466298" y="1370563"/>
            <a:ext cx="10121682" cy="4801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sz="2800" dirty="0" err="1"/>
              <a:t>Ich</a:t>
            </a:r>
            <a:r>
              <a:rPr lang="en-US" sz="2800" dirty="0"/>
              <a:t> bin </a:t>
            </a:r>
            <a:r>
              <a:rPr lang="en-US" sz="2800" dirty="0" err="1"/>
              <a:t>Interessierte</a:t>
            </a:r>
            <a:r>
              <a:rPr lang="en-US" sz="2800" dirty="0"/>
              <a:t>/r </a:t>
            </a:r>
            <a:r>
              <a:rPr lang="en-US" sz="2800" dirty="0" err="1"/>
              <a:t>aus</a:t>
            </a:r>
            <a:r>
              <a:rPr lang="en-US" sz="2800" dirty="0"/>
              <a:t> </a:t>
            </a:r>
            <a:r>
              <a:rPr lang="en-US" sz="2800" dirty="0" err="1"/>
              <a:t>dem</a:t>
            </a:r>
            <a:r>
              <a:rPr lang="en-US" sz="2800" dirty="0"/>
              <a:t> </a:t>
            </a:r>
            <a:r>
              <a:rPr lang="en-US" sz="2800" dirty="0" err="1"/>
              <a:t>eher</a:t>
            </a:r>
            <a:r>
              <a:rPr lang="en-US" sz="2800" dirty="0"/>
              <a:t> </a:t>
            </a:r>
            <a:r>
              <a:rPr lang="en-US" sz="2800" dirty="0" err="1"/>
              <a:t>entfernteren</a:t>
            </a:r>
            <a:r>
              <a:rPr lang="en-US" sz="2800" dirty="0"/>
              <a:t> </a:t>
            </a:r>
            <a:r>
              <a:rPr lang="en-US" sz="2800" dirty="0" err="1"/>
              <a:t>Kreis</a:t>
            </a:r>
            <a:r>
              <a:rPr lang="en-US" sz="2800" dirty="0"/>
              <a:t>: 		3 %</a:t>
            </a:r>
          </a:p>
          <a:p>
            <a:pPr algn="ctr" fontAlgn="ctr"/>
            <a:endParaRPr lang="en-US" sz="2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ctr"/>
            <a:r>
              <a:rPr lang="en-US" sz="2800" dirty="0" err="1"/>
              <a:t>Ich</a:t>
            </a:r>
            <a:r>
              <a:rPr lang="en-US" sz="2800" dirty="0"/>
              <a:t> </a:t>
            </a:r>
            <a:r>
              <a:rPr lang="en-US" sz="2800" dirty="0" err="1"/>
              <a:t>feiere</a:t>
            </a:r>
            <a:r>
              <a:rPr lang="en-US" sz="2800" dirty="0"/>
              <a:t> </a:t>
            </a:r>
            <a:r>
              <a:rPr lang="en-US" sz="2800" dirty="0" err="1"/>
              <a:t>regelmäßig</a:t>
            </a:r>
            <a:r>
              <a:rPr lang="en-US" sz="2800" dirty="0"/>
              <a:t> </a:t>
            </a:r>
            <a:r>
              <a:rPr lang="en-US" sz="2800" dirty="0" err="1"/>
              <a:t>Gottesdienste</a:t>
            </a:r>
            <a:r>
              <a:rPr lang="en-US" sz="2800" dirty="0"/>
              <a:t> </a:t>
            </a:r>
            <a:r>
              <a:rPr lang="en-US" sz="2800" dirty="0" err="1"/>
              <a:t>mit</a:t>
            </a:r>
            <a:r>
              <a:rPr lang="en-US" sz="2800" dirty="0"/>
              <a:t>:		   		37 %</a:t>
            </a:r>
          </a:p>
          <a:p>
            <a:pPr fontAlgn="ctr"/>
            <a:endParaRPr lang="en-US" sz="2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ctr"/>
            <a:r>
              <a:rPr lang="en-US" sz="2800" dirty="0" err="1"/>
              <a:t>Ich</a:t>
            </a:r>
            <a:r>
              <a:rPr lang="en-US" sz="2800" dirty="0"/>
              <a:t> bin in </a:t>
            </a:r>
            <a:r>
              <a:rPr lang="en-US" sz="2800" dirty="0" err="1"/>
              <a:t>meiner</a:t>
            </a:r>
            <a:r>
              <a:rPr lang="en-US" sz="2800" dirty="0"/>
              <a:t> </a:t>
            </a:r>
            <a:r>
              <a:rPr lang="en-US" sz="2800" dirty="0" err="1"/>
              <a:t>Pfarre</a:t>
            </a:r>
            <a:r>
              <a:rPr lang="en-US" sz="2800" dirty="0"/>
              <a:t> </a:t>
            </a:r>
            <a:r>
              <a:rPr lang="en-US" sz="2800" dirty="0" err="1"/>
              <a:t>engagiert</a:t>
            </a:r>
            <a:r>
              <a:rPr lang="en-US" sz="2800" dirty="0"/>
              <a:t>:			   		55 %</a:t>
            </a:r>
            <a:endParaRPr lang="de-AT" sz="2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ctr"/>
            <a:endParaRPr lang="de-AT" sz="2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ctr"/>
            <a:r>
              <a:rPr lang="en-US" sz="2800" dirty="0" err="1"/>
              <a:t>Ich</a:t>
            </a:r>
            <a:r>
              <a:rPr lang="en-US" sz="2800" dirty="0"/>
              <a:t> bin </a:t>
            </a:r>
            <a:r>
              <a:rPr lang="en-US" sz="2800" dirty="0" err="1"/>
              <a:t>hauptamtlich</a:t>
            </a:r>
            <a:r>
              <a:rPr lang="en-US" sz="2800" dirty="0"/>
              <a:t> in der </a:t>
            </a:r>
            <a:r>
              <a:rPr lang="en-US" sz="2800" dirty="0" err="1"/>
              <a:t>Pfarre</a:t>
            </a:r>
            <a:r>
              <a:rPr lang="en-US" sz="2800" dirty="0"/>
              <a:t> </a:t>
            </a:r>
            <a:r>
              <a:rPr lang="en-US" sz="2800" dirty="0" err="1"/>
              <a:t>tätig</a:t>
            </a:r>
            <a:r>
              <a:rPr lang="en-US" sz="2800" dirty="0"/>
              <a:t>:			     	  4%</a:t>
            </a:r>
          </a:p>
          <a:p>
            <a:pPr fontAlgn="ctr"/>
            <a:endParaRPr lang="en-US" sz="2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fontAlgn="ctr"/>
            <a:r>
              <a:rPr lang="en-US" sz="32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Daher</a:t>
            </a:r>
            <a:r>
              <a:rPr lang="en-US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n-US" sz="32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Teilgenommen</a:t>
            </a:r>
            <a:r>
              <a:rPr lang="en-US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haben</a:t>
            </a:r>
            <a:r>
              <a:rPr lang="en-US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vor</a:t>
            </a:r>
            <a:r>
              <a:rPr lang="en-US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allem</a:t>
            </a:r>
            <a:r>
              <a:rPr lang="en-US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jene</a:t>
            </a:r>
            <a:r>
              <a:rPr lang="en-US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</a:p>
          <a:p>
            <a:pPr algn="ctr" fontAlgn="ctr"/>
            <a:r>
              <a:rPr lang="en-US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die “</a:t>
            </a:r>
            <a:r>
              <a:rPr lang="en-US" sz="32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kirchennahe</a:t>
            </a:r>
            <a:r>
              <a:rPr lang="en-US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” </a:t>
            </a:r>
            <a:r>
              <a:rPr lang="en-US" sz="32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sind</a:t>
            </a:r>
            <a:r>
              <a:rPr lang="en-US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de-AT" sz="32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ctr"/>
            <a:endParaRPr lang="de-AT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249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3124489" y="374525"/>
            <a:ext cx="59430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3200" b="1" dirty="0"/>
              <a:t>Messgewohnheiten der Befragten</a:t>
            </a:r>
          </a:p>
        </p:txBody>
      </p:sp>
      <p:sp>
        <p:nvSpPr>
          <p:cNvPr id="2" name="Rechteck 1"/>
          <p:cNvSpPr/>
          <p:nvPr/>
        </p:nvSpPr>
        <p:spPr>
          <a:xfrm>
            <a:off x="1464046" y="1100741"/>
            <a:ext cx="10198302" cy="5657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850" marR="70485" indent="2540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</a:pPr>
            <a:r>
              <a:rPr lang="en-US" sz="2400" b="1" dirty="0" err="1"/>
              <a:t>Wenn</a:t>
            </a:r>
            <a:r>
              <a:rPr lang="en-US" sz="2400" b="1" dirty="0"/>
              <a:t> </a:t>
            </a:r>
            <a:r>
              <a:rPr lang="en-US" sz="2400" b="1" dirty="0" err="1"/>
              <a:t>ich</a:t>
            </a:r>
            <a:r>
              <a:rPr lang="en-US" sz="2400" b="1" dirty="0"/>
              <a:t> </a:t>
            </a:r>
            <a:r>
              <a:rPr lang="en-US" sz="2400" b="1" dirty="0" err="1"/>
              <a:t>mitfeiere</a:t>
            </a:r>
            <a:r>
              <a:rPr lang="en-US" sz="2400" b="1" dirty="0"/>
              <a:t>, bin </a:t>
            </a:r>
            <a:r>
              <a:rPr lang="en-US" sz="2400" b="1" dirty="0" err="1"/>
              <a:t>ich</a:t>
            </a:r>
            <a:r>
              <a:rPr lang="en-US" sz="2400" b="1" dirty="0"/>
              <a:t> </a:t>
            </a:r>
            <a:r>
              <a:rPr lang="en-US" sz="2400" b="1" dirty="0" err="1"/>
              <a:t>im</a:t>
            </a:r>
            <a:r>
              <a:rPr lang="en-US" sz="2400" b="1" dirty="0"/>
              <a:t> </a:t>
            </a:r>
            <a:r>
              <a:rPr lang="en-US" sz="2400" b="1" dirty="0" err="1"/>
              <a:t>Regelfall</a:t>
            </a:r>
            <a:r>
              <a:rPr lang="en-US" sz="2400" b="1" dirty="0"/>
              <a:t> in der "</a:t>
            </a:r>
            <a:r>
              <a:rPr lang="en-US" sz="2400" b="1" dirty="0" err="1"/>
              <a:t>gleichen</a:t>
            </a:r>
            <a:r>
              <a:rPr lang="en-US" sz="2400" b="1" dirty="0"/>
              <a:t> </a:t>
            </a:r>
            <a:r>
              <a:rPr lang="en-US" sz="2400" b="1" dirty="0" err="1"/>
              <a:t>Messe</a:t>
            </a:r>
            <a:r>
              <a:rPr lang="en-US" sz="2400" b="1" dirty="0"/>
              <a:t>“: 	 81 %</a:t>
            </a:r>
          </a:p>
          <a:p>
            <a:pPr marL="69850" marR="70485" indent="2540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</a:pPr>
            <a:endParaRPr lang="en-US" sz="24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7945" marR="67945" indent="-2540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</a:pPr>
            <a:r>
              <a:rPr lang="en-US" sz="2400" b="1" dirty="0" err="1"/>
              <a:t>Wichtig</a:t>
            </a:r>
            <a:r>
              <a:rPr lang="en-US" sz="2400" b="1" dirty="0"/>
              <a:t> </a:t>
            </a:r>
            <a:r>
              <a:rPr lang="en-US" sz="2400" b="1" dirty="0" err="1"/>
              <a:t>ist</a:t>
            </a:r>
            <a:r>
              <a:rPr lang="en-US" sz="2400" b="1" dirty="0"/>
              <a:t> </a:t>
            </a:r>
            <a:r>
              <a:rPr lang="en-US" sz="2400" b="1" dirty="0" err="1"/>
              <a:t>mir</a:t>
            </a:r>
            <a:r>
              <a:rPr lang="en-US" sz="2400" b="1" dirty="0"/>
              <a:t> die </a:t>
            </a:r>
            <a:r>
              <a:rPr lang="en-US" sz="2400" b="1" dirty="0" err="1"/>
              <a:t>passende</a:t>
            </a:r>
            <a:r>
              <a:rPr lang="en-US" sz="2400" b="1" dirty="0"/>
              <a:t> </a:t>
            </a:r>
            <a:r>
              <a:rPr lang="en-US" sz="2400" b="1" dirty="0" err="1"/>
              <a:t>Gestaltung</a:t>
            </a:r>
            <a:r>
              <a:rPr lang="en-US" sz="2400" b="1" dirty="0"/>
              <a:t> der </a:t>
            </a:r>
            <a:r>
              <a:rPr lang="en-US" sz="2400" b="1" dirty="0" err="1"/>
              <a:t>Messe</a:t>
            </a:r>
            <a:r>
              <a:rPr lang="en-US" sz="2400" b="1" dirty="0"/>
              <a:t> - der Ort / die </a:t>
            </a:r>
            <a:r>
              <a:rPr lang="en-US" sz="2400" b="1" dirty="0" err="1"/>
              <a:t>Kirche</a:t>
            </a:r>
            <a:r>
              <a:rPr lang="en-US" sz="2400" b="1" dirty="0"/>
              <a:t> / die </a:t>
            </a:r>
            <a:r>
              <a:rPr lang="en-US" sz="2400" b="1" dirty="0" err="1"/>
              <a:t>Gemeinde</a:t>
            </a:r>
            <a:r>
              <a:rPr lang="en-US" sz="2400" b="1" dirty="0"/>
              <a:t> </a:t>
            </a:r>
            <a:r>
              <a:rPr lang="en-US" sz="2400" b="1" dirty="0" err="1"/>
              <a:t>bzw</a:t>
            </a:r>
            <a:r>
              <a:rPr lang="en-US" sz="2400" b="1" dirty="0"/>
              <a:t>. </a:t>
            </a:r>
            <a:r>
              <a:rPr lang="en-US" sz="2400" b="1" dirty="0" err="1"/>
              <a:t>Pfarre</a:t>
            </a:r>
            <a:r>
              <a:rPr lang="en-US" sz="2400" b="1" dirty="0"/>
              <a:t> </a:t>
            </a:r>
            <a:r>
              <a:rPr lang="en-US" sz="2400" b="1" dirty="0" err="1"/>
              <a:t>ist</a:t>
            </a:r>
            <a:r>
              <a:rPr lang="en-US" sz="2400" b="1" dirty="0"/>
              <a:t> </a:t>
            </a:r>
            <a:r>
              <a:rPr lang="en-US" sz="2400" b="1" dirty="0" err="1"/>
              <a:t>sekundär</a:t>
            </a:r>
            <a:r>
              <a:rPr lang="en-US" sz="2400" b="1" dirty="0"/>
              <a:t>: 					50 %</a:t>
            </a:r>
            <a:endParaRPr lang="de-AT" sz="24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9850" marR="70485" indent="2540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</a:pPr>
            <a:endParaRPr lang="de-AT" sz="24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9850" marR="70485" indent="2540">
              <a:lnSpc>
                <a:spcPct val="107000"/>
              </a:lnSpc>
              <a:spcBef>
                <a:spcPts val="15"/>
              </a:spcBef>
            </a:pPr>
            <a:r>
              <a:rPr lang="en-US" sz="2400" b="1" dirty="0" err="1"/>
              <a:t>Wenn</a:t>
            </a:r>
            <a:r>
              <a:rPr lang="en-US" sz="2400" b="1" dirty="0"/>
              <a:t>, </a:t>
            </a:r>
            <a:r>
              <a:rPr lang="en-US" sz="2400" b="1" dirty="0" err="1"/>
              <a:t>dann</a:t>
            </a:r>
            <a:r>
              <a:rPr lang="en-US" sz="2400" b="1" dirty="0"/>
              <a:t> </a:t>
            </a:r>
            <a:r>
              <a:rPr lang="en-US" sz="2400" b="1" dirty="0" err="1"/>
              <a:t>feiere</a:t>
            </a:r>
            <a:r>
              <a:rPr lang="en-US" sz="2400" b="1" dirty="0"/>
              <a:t> </a:t>
            </a:r>
            <a:r>
              <a:rPr lang="en-US" sz="2400" b="1" dirty="0" err="1"/>
              <a:t>ich</a:t>
            </a:r>
            <a:r>
              <a:rPr lang="en-US" sz="2400" b="1" dirty="0"/>
              <a:t> in </a:t>
            </a:r>
            <a:r>
              <a:rPr lang="en-US" sz="2400" b="1" dirty="0" err="1"/>
              <a:t>meiner</a:t>
            </a:r>
            <a:r>
              <a:rPr lang="en-US" sz="2400" b="1" dirty="0"/>
              <a:t> </a:t>
            </a:r>
            <a:r>
              <a:rPr lang="en-US" sz="2400" b="1" dirty="0" err="1"/>
              <a:t>Pfarre</a:t>
            </a:r>
            <a:r>
              <a:rPr lang="en-US" sz="2400" b="1" dirty="0"/>
              <a:t> die </a:t>
            </a:r>
            <a:r>
              <a:rPr lang="en-US" sz="2400" b="1" dirty="0" err="1"/>
              <a:t>Messen</a:t>
            </a:r>
            <a:r>
              <a:rPr lang="en-US" sz="2400" b="1" dirty="0"/>
              <a:t> </a:t>
            </a:r>
            <a:r>
              <a:rPr lang="en-US" sz="2400" b="1" dirty="0" err="1"/>
              <a:t>mit</a:t>
            </a:r>
            <a:r>
              <a:rPr lang="en-US" sz="2400" b="1" dirty="0"/>
              <a:t>, </a:t>
            </a:r>
            <a:r>
              <a:rPr lang="en-US" sz="2400" b="1" dirty="0" err="1"/>
              <a:t>aber</a:t>
            </a:r>
            <a:r>
              <a:rPr lang="en-US" sz="2400" b="1" dirty="0"/>
              <a:t> </a:t>
            </a:r>
            <a:r>
              <a:rPr lang="en-US" sz="2400" b="1" dirty="0" err="1"/>
              <a:t>zu</a:t>
            </a:r>
            <a:r>
              <a:rPr lang="en-US" sz="2400" b="1" dirty="0"/>
              <a:t> </a:t>
            </a:r>
            <a:r>
              <a:rPr lang="en-US" sz="2400" b="1" dirty="0" err="1"/>
              <a:t>unterschiedlichen</a:t>
            </a:r>
            <a:r>
              <a:rPr lang="en-US" sz="2400" b="1" dirty="0"/>
              <a:t> </a:t>
            </a:r>
            <a:r>
              <a:rPr lang="en-US" sz="2400" b="1" dirty="0" err="1"/>
              <a:t>Zeiten</a:t>
            </a:r>
            <a:r>
              <a:rPr lang="en-US" sz="2400" b="1" dirty="0"/>
              <a:t>: 							36 %</a:t>
            </a:r>
          </a:p>
          <a:p>
            <a:pPr marL="69850" marR="70485" indent="2540">
              <a:lnSpc>
                <a:spcPct val="107000"/>
              </a:lnSpc>
              <a:spcBef>
                <a:spcPts val="15"/>
              </a:spcBef>
            </a:pPr>
            <a:endParaRPr lang="en-US" sz="24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86360" marR="86360" indent="-1905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</a:pPr>
            <a:r>
              <a:rPr lang="en-US" sz="2400" b="1" dirty="0" err="1"/>
              <a:t>Wichtig</a:t>
            </a:r>
            <a:r>
              <a:rPr lang="en-US" sz="2400" b="1" dirty="0"/>
              <a:t> </a:t>
            </a:r>
            <a:r>
              <a:rPr lang="en-US" sz="2400" b="1" dirty="0" err="1"/>
              <a:t>ist</a:t>
            </a:r>
            <a:r>
              <a:rPr lang="en-US" sz="2400" b="1" dirty="0"/>
              <a:t> </a:t>
            </a:r>
            <a:r>
              <a:rPr lang="en-US" sz="2400" b="1" dirty="0" err="1"/>
              <a:t>mir</a:t>
            </a:r>
            <a:r>
              <a:rPr lang="en-US" sz="2400" b="1" dirty="0"/>
              <a:t> die </a:t>
            </a:r>
            <a:r>
              <a:rPr lang="en-US" sz="2400" b="1" dirty="0" err="1"/>
              <a:t>richtige</a:t>
            </a:r>
            <a:r>
              <a:rPr lang="en-US" sz="2400" b="1" dirty="0"/>
              <a:t> Mess-</a:t>
            </a:r>
            <a:r>
              <a:rPr lang="en-US" sz="2400" b="1" dirty="0" err="1"/>
              <a:t>Beginnzeit</a:t>
            </a:r>
            <a:r>
              <a:rPr lang="en-US" sz="2400" b="1" dirty="0"/>
              <a:t> - der Ort / die </a:t>
            </a:r>
            <a:r>
              <a:rPr lang="en-US" sz="2400" b="1" dirty="0" err="1"/>
              <a:t>Kirche</a:t>
            </a:r>
            <a:r>
              <a:rPr lang="en-US" sz="2400" b="1" dirty="0"/>
              <a:t> / die </a:t>
            </a:r>
            <a:r>
              <a:rPr lang="en-US" sz="2400" b="1" dirty="0" err="1"/>
              <a:t>Gemeinde</a:t>
            </a:r>
            <a:r>
              <a:rPr lang="en-US" sz="2400" b="1" dirty="0"/>
              <a:t> </a:t>
            </a:r>
            <a:r>
              <a:rPr lang="en-US" sz="2400" b="1" dirty="0" err="1"/>
              <a:t>bzw</a:t>
            </a:r>
            <a:r>
              <a:rPr lang="en-US" sz="2400" b="1" dirty="0"/>
              <a:t>. </a:t>
            </a:r>
            <a:r>
              <a:rPr lang="en-US" sz="2400" b="1" dirty="0" err="1"/>
              <a:t>Pfarre</a:t>
            </a:r>
            <a:r>
              <a:rPr lang="en-US" sz="2400" b="1" dirty="0"/>
              <a:t> </a:t>
            </a:r>
            <a:r>
              <a:rPr lang="en-US" sz="2400" b="1" dirty="0" err="1"/>
              <a:t>ist</a:t>
            </a:r>
            <a:r>
              <a:rPr lang="en-US" sz="2400" b="1" dirty="0"/>
              <a:t> </a:t>
            </a:r>
            <a:r>
              <a:rPr lang="en-US" sz="2400" b="1" dirty="0" err="1"/>
              <a:t>sekundär</a:t>
            </a:r>
            <a:r>
              <a:rPr lang="en-US" sz="2400" b="1" dirty="0"/>
              <a:t>: 					18 %</a:t>
            </a:r>
          </a:p>
          <a:p>
            <a:pPr marL="86360" marR="86360" indent="-1905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</a:pPr>
            <a:endParaRPr lang="en-US" sz="24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86360" marR="86360" indent="-1905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</a:pPr>
            <a:r>
              <a:rPr lang="en-US" sz="2800" b="1" dirty="0" err="1">
                <a:latin typeface="Arial" panose="020B0604020202020204" pitchFamily="34" charset="0"/>
                <a:ea typeface="Arial" panose="020B0604020202020204" pitchFamily="34" charset="0"/>
              </a:rPr>
              <a:t>Mehrfachnennungen</a:t>
            </a:r>
            <a:r>
              <a:rPr lang="en-US" sz="2800" b="1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Arial" panose="020B0604020202020204" pitchFamily="34" charset="0"/>
              </a:rPr>
              <a:t>waren</a:t>
            </a:r>
            <a:r>
              <a:rPr lang="en-US" sz="2800" b="1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Arial" panose="020B0604020202020204" pitchFamily="34" charset="0"/>
              </a:rPr>
              <a:t>möglich</a:t>
            </a:r>
            <a:endParaRPr lang="en-US" sz="28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86360" marR="86360" indent="-1905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</a:pPr>
            <a:r>
              <a:rPr lang="en-US" sz="2800" b="1" dirty="0" err="1">
                <a:latin typeface="Arial" panose="020B0604020202020204" pitchFamily="34" charset="0"/>
                <a:ea typeface="Arial" panose="020B0604020202020204" pitchFamily="34" charset="0"/>
              </a:rPr>
              <a:t>Fazit</a:t>
            </a:r>
            <a:r>
              <a:rPr lang="en-US" sz="2800" b="1" dirty="0">
                <a:latin typeface="Arial" panose="020B0604020202020204" pitchFamily="34" charset="0"/>
                <a:ea typeface="Arial" panose="020B0604020202020204" pitchFamily="34" charset="0"/>
              </a:rPr>
              <a:t>: </a:t>
            </a:r>
            <a:r>
              <a:rPr lang="en-US" sz="2800" b="1" dirty="0" err="1">
                <a:latin typeface="Arial" panose="020B0604020202020204" pitchFamily="34" charset="0"/>
                <a:ea typeface="Arial" panose="020B0604020202020204" pitchFamily="34" charset="0"/>
              </a:rPr>
              <a:t>Hoher</a:t>
            </a:r>
            <a:r>
              <a:rPr lang="en-US" sz="2800" b="1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Arial" panose="020B0604020202020204" pitchFamily="34" charset="0"/>
              </a:rPr>
              <a:t>Bezug</a:t>
            </a:r>
            <a:r>
              <a:rPr lang="en-US" sz="2800" b="1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Arial" panose="020B0604020202020204" pitchFamily="34" charset="0"/>
              </a:rPr>
              <a:t>zur</a:t>
            </a:r>
            <a:r>
              <a:rPr lang="en-US" sz="2800" b="1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Arial" panose="020B0604020202020204" pitchFamily="34" charset="0"/>
              </a:rPr>
              <a:t>Gemeinde</a:t>
            </a:r>
            <a:r>
              <a:rPr lang="en-US" sz="2800" b="1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Arial" panose="020B0604020202020204" pitchFamily="34" charset="0"/>
              </a:rPr>
              <a:t>bzw</a:t>
            </a:r>
            <a:r>
              <a:rPr lang="en-US" sz="2800" b="1" dirty="0"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en-US" sz="2800" b="1" dirty="0" err="1">
                <a:latin typeface="Arial" panose="020B0604020202020204" pitchFamily="34" charset="0"/>
                <a:ea typeface="Arial" panose="020B0604020202020204" pitchFamily="34" charset="0"/>
              </a:rPr>
              <a:t>zu</a:t>
            </a:r>
            <a:r>
              <a:rPr lang="en-US" sz="2800" b="1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ea typeface="Arial" panose="020B0604020202020204" pitchFamily="34" charset="0"/>
              </a:rPr>
              <a:t>Messgestaltung</a:t>
            </a:r>
            <a:r>
              <a:rPr lang="en-US" sz="2800" b="1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de-AT" sz="28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9850" marR="70485" indent="2540">
              <a:lnSpc>
                <a:spcPct val="107000"/>
              </a:lnSpc>
              <a:spcBef>
                <a:spcPts val="15"/>
              </a:spcBef>
            </a:pPr>
            <a:endParaRPr lang="de-AT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322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766848" y="374525"/>
            <a:ext cx="86583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3200" b="1" dirty="0"/>
              <a:t>Beteiligungsmöglichkeiten aus Sicht der Befragten</a:t>
            </a:r>
          </a:p>
        </p:txBody>
      </p:sp>
      <p:sp>
        <p:nvSpPr>
          <p:cNvPr id="4" name="Rechteck 3"/>
          <p:cNvSpPr/>
          <p:nvPr/>
        </p:nvSpPr>
        <p:spPr>
          <a:xfrm>
            <a:off x="599122" y="1244113"/>
            <a:ext cx="10718451" cy="4768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6365" marR="125095" indent="-1270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</a:pPr>
            <a:r>
              <a:rPr lang="en-US" sz="2800" b="1" dirty="0" err="1"/>
              <a:t>Es</a:t>
            </a:r>
            <a:r>
              <a:rPr lang="en-US" sz="2800" b="1" dirty="0"/>
              <a:t> gab </a:t>
            </a:r>
            <a:r>
              <a:rPr lang="en-US" sz="2800" b="1" dirty="0" err="1"/>
              <a:t>keine</a:t>
            </a:r>
            <a:r>
              <a:rPr lang="en-US" sz="2800" b="1" dirty="0"/>
              <a:t> </a:t>
            </a:r>
            <a:r>
              <a:rPr lang="en-US" sz="2800" b="1" dirty="0" err="1"/>
              <a:t>wahrnehmbare</a:t>
            </a:r>
            <a:r>
              <a:rPr lang="en-US" sz="2800" b="1" dirty="0"/>
              <a:t> </a:t>
            </a:r>
            <a:r>
              <a:rPr lang="en-US" sz="2800" b="1" dirty="0" err="1"/>
              <a:t>Beteiligungsmöglichkeit</a:t>
            </a:r>
            <a:r>
              <a:rPr lang="en-US" sz="2800" b="1" dirty="0"/>
              <a:t>:   		5 %</a:t>
            </a:r>
          </a:p>
          <a:p>
            <a:pPr marL="126365" marR="125095" indent="-1270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</a:pPr>
            <a:endParaRPr lang="en-US" sz="28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26365" marR="125095" indent="-1270">
              <a:lnSpc>
                <a:spcPct val="107000"/>
              </a:lnSpc>
              <a:spcBef>
                <a:spcPts val="15"/>
              </a:spcBef>
            </a:pPr>
            <a:r>
              <a:rPr lang="en-US" sz="2800" b="1" dirty="0" err="1"/>
              <a:t>Es</a:t>
            </a:r>
            <a:r>
              <a:rPr lang="en-US" sz="2800" b="1" dirty="0"/>
              <a:t> gab </a:t>
            </a:r>
            <a:r>
              <a:rPr lang="en-US" sz="2800" b="1" dirty="0" err="1"/>
              <a:t>etwas</a:t>
            </a:r>
            <a:r>
              <a:rPr lang="en-US" sz="2800" b="1" dirty="0"/>
              <a:t> </a:t>
            </a:r>
            <a:r>
              <a:rPr lang="en-US" sz="2800" b="1" dirty="0" err="1"/>
              <a:t>Möglichkeit</a:t>
            </a:r>
            <a:r>
              <a:rPr lang="en-US" sz="2800" b="1" dirty="0"/>
              <a:t> </a:t>
            </a:r>
            <a:r>
              <a:rPr lang="en-US" sz="2800" b="1" dirty="0" err="1"/>
              <a:t>zur</a:t>
            </a:r>
            <a:r>
              <a:rPr lang="en-US" sz="2800" b="1" dirty="0"/>
              <a:t> </a:t>
            </a:r>
            <a:r>
              <a:rPr lang="en-US" sz="2800" b="1" dirty="0" err="1"/>
              <a:t>Beteiligung</a:t>
            </a:r>
            <a:r>
              <a:rPr lang="en-US" sz="2800" b="1" dirty="0"/>
              <a:t>, </a:t>
            </a:r>
          </a:p>
          <a:p>
            <a:pPr marL="126365" marR="125095" indent="-1270">
              <a:lnSpc>
                <a:spcPct val="107000"/>
              </a:lnSpc>
              <a:spcBef>
                <a:spcPts val="15"/>
              </a:spcBef>
            </a:pPr>
            <a:r>
              <a:rPr lang="en-US" sz="2800" b="1" dirty="0" err="1"/>
              <a:t>doch</a:t>
            </a:r>
            <a:r>
              <a:rPr lang="en-US" sz="2800" b="1" dirty="0"/>
              <a:t> </a:t>
            </a:r>
            <a:r>
              <a:rPr lang="en-US" sz="2800" b="1" dirty="0" err="1"/>
              <a:t>es</a:t>
            </a:r>
            <a:r>
              <a:rPr lang="en-US" sz="2800" b="1" dirty="0"/>
              <a:t> </a:t>
            </a:r>
            <a:r>
              <a:rPr lang="en-US" sz="2800" b="1" dirty="0" err="1"/>
              <a:t>geschah</a:t>
            </a:r>
            <a:r>
              <a:rPr lang="en-US" sz="2800" b="1" dirty="0"/>
              <a:t>, was die </a:t>
            </a:r>
            <a:r>
              <a:rPr lang="en-US" sz="2800" b="1" dirty="0" err="1"/>
              <a:t>Kirchenleitung</a:t>
            </a:r>
            <a:r>
              <a:rPr lang="en-US" sz="2800" b="1" dirty="0"/>
              <a:t> </a:t>
            </a:r>
            <a:r>
              <a:rPr lang="en-US" sz="2800" b="1" dirty="0" err="1"/>
              <a:t>plante</a:t>
            </a:r>
            <a:r>
              <a:rPr lang="en-US" sz="2800" b="1" dirty="0"/>
              <a:t>:   		9 %</a:t>
            </a:r>
          </a:p>
          <a:p>
            <a:pPr marL="126365" marR="125095" indent="-1270">
              <a:lnSpc>
                <a:spcPct val="107000"/>
              </a:lnSpc>
              <a:spcBef>
                <a:spcPts val="15"/>
              </a:spcBef>
            </a:pPr>
            <a:endParaRPr lang="en-US" sz="28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26365" marR="125095" indent="-1270">
              <a:lnSpc>
                <a:spcPct val="107000"/>
              </a:lnSpc>
              <a:spcBef>
                <a:spcPts val="15"/>
              </a:spcBef>
            </a:pPr>
            <a:r>
              <a:rPr lang="en-US" sz="2800" b="1" dirty="0" err="1"/>
              <a:t>Es</a:t>
            </a:r>
            <a:r>
              <a:rPr lang="en-US" sz="2800" b="1" dirty="0"/>
              <a:t> gab </a:t>
            </a:r>
            <a:r>
              <a:rPr lang="en-US" sz="2800" b="1" dirty="0" err="1"/>
              <a:t>zeitweise</a:t>
            </a:r>
            <a:r>
              <a:rPr lang="en-US" sz="2800" b="1" dirty="0"/>
              <a:t> </a:t>
            </a:r>
            <a:r>
              <a:rPr lang="en-US" sz="2800" b="1" dirty="0" err="1"/>
              <a:t>eine</a:t>
            </a:r>
            <a:r>
              <a:rPr lang="en-US" sz="2800" b="1" dirty="0"/>
              <a:t> </a:t>
            </a:r>
            <a:r>
              <a:rPr lang="en-US" sz="2800" b="1" dirty="0" err="1"/>
              <a:t>Beteiligungsmöglichkeit</a:t>
            </a:r>
            <a:r>
              <a:rPr lang="en-US" sz="2800" b="1" dirty="0"/>
              <a:t>:  			35 %</a:t>
            </a:r>
          </a:p>
          <a:p>
            <a:pPr marL="126365" marR="125095" indent="-1270">
              <a:lnSpc>
                <a:spcPct val="107000"/>
              </a:lnSpc>
              <a:spcBef>
                <a:spcPts val="15"/>
              </a:spcBef>
            </a:pPr>
            <a:endParaRPr lang="en-US" sz="28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26365" marR="125095" indent="-1270">
              <a:lnSpc>
                <a:spcPct val="107000"/>
              </a:lnSpc>
              <a:spcBef>
                <a:spcPts val="15"/>
              </a:spcBef>
            </a:pPr>
            <a:r>
              <a:rPr lang="en-US" sz="2800" b="1" dirty="0"/>
              <a:t>Die </a:t>
            </a:r>
            <a:r>
              <a:rPr lang="en-US" sz="2800" b="1" dirty="0" err="1"/>
              <a:t>Beteiligungsmöglichkeit</a:t>
            </a:r>
            <a:r>
              <a:rPr lang="en-US" sz="2800" b="1" dirty="0"/>
              <a:t> war </a:t>
            </a:r>
            <a:r>
              <a:rPr lang="en-US" sz="2800" b="1" dirty="0" err="1"/>
              <a:t>sehr</a:t>
            </a:r>
            <a:r>
              <a:rPr lang="en-US" sz="2800" b="1" dirty="0"/>
              <a:t> gut:   			51 %</a:t>
            </a:r>
          </a:p>
          <a:p>
            <a:pPr marL="126365" marR="125095" indent="-1270">
              <a:lnSpc>
                <a:spcPct val="107000"/>
              </a:lnSpc>
              <a:spcBef>
                <a:spcPts val="15"/>
              </a:spcBef>
            </a:pPr>
            <a:endParaRPr lang="en-US" sz="28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26365" marR="125095" indent="-1270">
              <a:lnSpc>
                <a:spcPct val="107000"/>
              </a:lnSpc>
              <a:spcBef>
                <a:spcPts val="15"/>
              </a:spcBef>
            </a:pPr>
            <a:r>
              <a:rPr lang="en-US" sz="3200" b="1" dirty="0" err="1">
                <a:latin typeface="Arial" panose="020B0604020202020204" pitchFamily="34" charset="0"/>
                <a:ea typeface="Arial" panose="020B0604020202020204" pitchFamily="34" charset="0"/>
              </a:rPr>
              <a:t>Fazit</a:t>
            </a:r>
            <a:r>
              <a:rPr lang="en-US" sz="3200" b="1" dirty="0">
                <a:latin typeface="Arial" panose="020B0604020202020204" pitchFamily="34" charset="0"/>
                <a:ea typeface="Arial" panose="020B0604020202020204" pitchFamily="34" charset="0"/>
              </a:rPr>
              <a:t>: </a:t>
            </a:r>
            <a:r>
              <a:rPr lang="en-US" sz="3200" b="1" dirty="0" err="1">
                <a:latin typeface="Arial" panose="020B0604020202020204" pitchFamily="34" charset="0"/>
                <a:ea typeface="Arial" panose="020B0604020202020204" pitchFamily="34" charset="0"/>
              </a:rPr>
              <a:t>Hohe</a:t>
            </a:r>
            <a:r>
              <a:rPr lang="en-US" sz="3200" b="1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Arial" panose="020B0604020202020204" pitchFamily="34" charset="0"/>
              </a:rPr>
              <a:t>Zustimmung</a:t>
            </a:r>
            <a:r>
              <a:rPr lang="en-US" sz="3200" b="1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Arial" panose="020B0604020202020204" pitchFamily="34" charset="0"/>
              </a:rPr>
              <a:t>zur</a:t>
            </a:r>
            <a:r>
              <a:rPr lang="en-US" sz="3200" b="1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Arial" panose="020B0604020202020204" pitchFamily="34" charset="0"/>
              </a:rPr>
              <a:t>Beteiligung</a:t>
            </a:r>
            <a:r>
              <a:rPr lang="en-US" sz="3200" b="1" dirty="0">
                <a:latin typeface="Arial" panose="020B0604020202020204" pitchFamily="34" charset="0"/>
                <a:ea typeface="Arial" panose="020B0604020202020204" pitchFamily="34" charset="0"/>
              </a:rPr>
              <a:t> am </a:t>
            </a:r>
            <a:r>
              <a:rPr lang="en-US" sz="3200" b="1" dirty="0" err="1">
                <a:latin typeface="Arial" panose="020B0604020202020204" pitchFamily="34" charset="0"/>
                <a:ea typeface="Arial" panose="020B0604020202020204" pitchFamily="34" charset="0"/>
              </a:rPr>
              <a:t>Prozess</a:t>
            </a:r>
            <a:endParaRPr lang="de-AT" sz="32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222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Rechteck 311"/>
          <p:cNvSpPr/>
          <p:nvPr/>
        </p:nvSpPr>
        <p:spPr>
          <a:xfrm>
            <a:off x="675250" y="374525"/>
            <a:ext cx="1101500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dirty="0"/>
              <a:t>Gemeinde ist optimal….</a:t>
            </a:r>
          </a:p>
          <a:p>
            <a:pPr algn="just"/>
            <a:endParaRPr lang="de-AT" sz="3200" b="1" dirty="0"/>
          </a:p>
          <a:p>
            <a:pPr algn="just"/>
            <a:r>
              <a:rPr lang="de-AT" sz="3200" b="1" dirty="0"/>
              <a:t>Gottesdienste, </a:t>
            </a:r>
          </a:p>
          <a:p>
            <a:pPr algn="just"/>
            <a:r>
              <a:rPr lang="de-AT" sz="3200" b="1" dirty="0"/>
              <a:t>Dienst um den Gottesdienst,</a:t>
            </a:r>
          </a:p>
          <a:p>
            <a:pPr algn="just"/>
            <a:r>
              <a:rPr lang="de-AT" sz="3200" b="1" dirty="0"/>
              <a:t>Gestaltung der Gottesdienste,</a:t>
            </a:r>
          </a:p>
          <a:p>
            <a:pPr algn="just"/>
            <a:r>
              <a:rPr lang="de-AT" sz="3200" b="1" dirty="0"/>
              <a:t>Sakramentsvorbereitung und –spende,</a:t>
            </a:r>
          </a:p>
          <a:p>
            <a:pPr algn="just"/>
            <a:r>
              <a:rPr lang="de-AT" sz="3200" b="1" dirty="0"/>
              <a:t>Niederschwellige Seelsorge,</a:t>
            </a:r>
          </a:p>
          <a:p>
            <a:pPr algn="just"/>
            <a:r>
              <a:rPr lang="de-AT" sz="3200" b="1" dirty="0"/>
              <a:t>Erreichbarkeit, Familienbetreuung</a:t>
            </a:r>
          </a:p>
          <a:p>
            <a:pPr algn="just"/>
            <a:r>
              <a:rPr lang="de-AT" sz="3200" b="1" dirty="0"/>
              <a:t>Dankfeste, Gemeindeausschuss, Gemeinderat</a:t>
            </a:r>
          </a:p>
          <a:p>
            <a:pPr algn="just"/>
            <a:r>
              <a:rPr lang="de-AT" sz="3200" b="1" dirty="0"/>
              <a:t>Begleitung Ehrenamtlicher, Betreuung „neu zugezogener“</a:t>
            </a:r>
          </a:p>
          <a:p>
            <a:pPr algn="just"/>
            <a:r>
              <a:rPr lang="de-AT" sz="3200" b="1" dirty="0"/>
              <a:t>Information für Gläubige, Krankenbesuch, Gespräche</a:t>
            </a:r>
          </a:p>
          <a:p>
            <a:pPr algn="just"/>
            <a:r>
              <a:rPr lang="de-AT" sz="3200" b="1" dirty="0"/>
              <a:t>Sternsinger, Kirchenchor…..</a:t>
            </a:r>
          </a:p>
        </p:txBody>
      </p:sp>
    </p:spTree>
    <p:extLst>
      <p:ext uri="{BB962C8B-B14F-4D97-AF65-F5344CB8AC3E}">
        <p14:creationId xmlns:p14="http://schemas.microsoft.com/office/powerpoint/2010/main" val="2404997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75250" y="374525"/>
            <a:ext cx="1101500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dirty="0"/>
              <a:t>Pfarre neu ist optimal….</a:t>
            </a:r>
          </a:p>
          <a:p>
            <a:pPr algn="just"/>
            <a:endParaRPr lang="de-AT" sz="3200" b="1" dirty="0"/>
          </a:p>
          <a:p>
            <a:pPr algn="just"/>
            <a:r>
              <a:rPr lang="de-AT" sz="3200" b="1" dirty="0"/>
              <a:t>Verwaltungsaufgaben, Pfarrkanzlei,</a:t>
            </a:r>
          </a:p>
          <a:p>
            <a:pPr algn="just"/>
            <a:r>
              <a:rPr lang="de-AT" sz="3200" b="1" dirty="0" err="1"/>
              <a:t>Sakramentenvorbereitung</a:t>
            </a:r>
            <a:r>
              <a:rPr lang="de-AT" sz="3200" b="1" dirty="0"/>
              <a:t> (teilweise: Firmung, Ehe), </a:t>
            </a:r>
          </a:p>
          <a:p>
            <a:pPr algn="just"/>
            <a:r>
              <a:rPr lang="de-AT" sz="3200" b="1" dirty="0"/>
              <a:t>Schulseelsorge,</a:t>
            </a:r>
          </a:p>
          <a:p>
            <a:pPr algn="just"/>
            <a:r>
              <a:rPr lang="de-AT" sz="3200" b="1" dirty="0"/>
              <a:t>Übergreifende Medienarbeit, Internet, Zeitung</a:t>
            </a:r>
          </a:p>
          <a:p>
            <a:pPr algn="just"/>
            <a:r>
              <a:rPr lang="de-AT" sz="3200" b="1" dirty="0" err="1"/>
              <a:t>Wallfahrten,Chöre</a:t>
            </a:r>
            <a:r>
              <a:rPr lang="de-AT" sz="3200" b="1" dirty="0"/>
              <a:t>,</a:t>
            </a:r>
          </a:p>
          <a:p>
            <a:pPr algn="just"/>
            <a:r>
              <a:rPr lang="de-AT" sz="3200" b="1" dirty="0"/>
              <a:t>Meditation, Exerzitien, </a:t>
            </a:r>
          </a:p>
          <a:p>
            <a:pPr algn="just"/>
            <a:r>
              <a:rPr lang="de-AT" sz="3200" b="1" dirty="0"/>
              <a:t>Eine Welt Arbeit, Flüchtlingsbetreuung,</a:t>
            </a:r>
          </a:p>
          <a:p>
            <a:pPr algn="just"/>
            <a:r>
              <a:rPr lang="de-AT" sz="3200" b="1" dirty="0"/>
              <a:t>Übergreifende Caritasaktivitäten, soziale Projekte,</a:t>
            </a:r>
          </a:p>
          <a:p>
            <a:pPr algn="just"/>
            <a:r>
              <a:rPr lang="de-AT" sz="3200" b="1" dirty="0"/>
              <a:t>Betreuung spezieller Gruppen (Männer, Frauen, Familien…),</a:t>
            </a:r>
          </a:p>
          <a:p>
            <a:pPr algn="just"/>
            <a:r>
              <a:rPr lang="de-AT" sz="3200" b="1" dirty="0"/>
              <a:t>Pfarrgemeinderat, Pfarrkanzlei</a:t>
            </a:r>
          </a:p>
        </p:txBody>
      </p:sp>
    </p:spTree>
    <p:extLst>
      <p:ext uri="{BB962C8B-B14F-4D97-AF65-F5344CB8AC3E}">
        <p14:creationId xmlns:p14="http://schemas.microsoft.com/office/powerpoint/2010/main" val="3507922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75250" y="374525"/>
            <a:ext cx="1101500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dirty="0"/>
              <a:t>Dekanat ist optimal….</a:t>
            </a:r>
          </a:p>
          <a:p>
            <a:pPr algn="just"/>
            <a:endParaRPr lang="de-AT" sz="3200" b="1" dirty="0"/>
          </a:p>
          <a:p>
            <a:pPr algn="just"/>
            <a:r>
              <a:rPr lang="de-AT" sz="3200" b="1" dirty="0"/>
              <a:t>Erwachsenenbildung,</a:t>
            </a:r>
          </a:p>
          <a:p>
            <a:pPr algn="just"/>
            <a:r>
              <a:rPr lang="de-AT" sz="3200" b="1" dirty="0"/>
              <a:t>Interreligiöser Dialog, Gespräch mit Muslimen,</a:t>
            </a:r>
          </a:p>
          <a:p>
            <a:pPr algn="just"/>
            <a:r>
              <a:rPr lang="de-AT" sz="3200" b="1" dirty="0"/>
              <a:t>Kooperation mit anderen Institutionen,</a:t>
            </a:r>
          </a:p>
          <a:p>
            <a:pPr algn="just"/>
            <a:r>
              <a:rPr lang="de-AT" sz="3200" b="1" dirty="0"/>
              <a:t>Integration von Flüchtlingen, </a:t>
            </a:r>
          </a:p>
          <a:p>
            <a:pPr algn="just"/>
            <a:r>
              <a:rPr lang="de-AT" sz="3200" b="1" dirty="0" err="1"/>
              <a:t>Konziliarer</a:t>
            </a:r>
            <a:r>
              <a:rPr lang="de-AT" sz="3200" b="1" dirty="0"/>
              <a:t> Prozess</a:t>
            </a:r>
          </a:p>
          <a:p>
            <a:pPr algn="just"/>
            <a:endParaRPr lang="de-AT" sz="3200" b="1" dirty="0"/>
          </a:p>
          <a:p>
            <a:pPr algn="just"/>
            <a:r>
              <a:rPr lang="de-AT" sz="3200" b="1" dirty="0"/>
              <a:t>Vikariat und Diözese werden generell wenig Bedeutung beigemessen (Ausnahme: Aus/Bildung und Seelsorge in Hospizen bzw. Sorge um Arbeitslose und Ausländer)</a:t>
            </a:r>
          </a:p>
          <a:p>
            <a:pPr algn="just"/>
            <a:endParaRPr lang="de-AT" sz="3200" b="1" dirty="0"/>
          </a:p>
        </p:txBody>
      </p:sp>
    </p:spTree>
    <p:extLst>
      <p:ext uri="{BB962C8B-B14F-4D97-AF65-F5344CB8AC3E}">
        <p14:creationId xmlns:p14="http://schemas.microsoft.com/office/powerpoint/2010/main" val="1417480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75250" y="374525"/>
            <a:ext cx="1101500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dirty="0"/>
              <a:t>Erkenntnisse aus Umfrage</a:t>
            </a:r>
          </a:p>
          <a:p>
            <a:pPr algn="just"/>
            <a:endParaRPr lang="de-AT" sz="3200" b="1" dirty="0"/>
          </a:p>
          <a:p>
            <a:pPr algn="just"/>
            <a:r>
              <a:rPr lang="de-AT" sz="3200" b="1" dirty="0"/>
              <a:t>Sind mit Pastoralkonzept sehr nahe an Leuten, </a:t>
            </a:r>
          </a:p>
          <a:p>
            <a:pPr algn="just"/>
            <a:endParaRPr lang="de-AT" sz="3200" b="1" dirty="0"/>
          </a:p>
          <a:p>
            <a:pPr algn="just"/>
            <a:r>
              <a:rPr lang="de-AT" sz="3200" b="1" dirty="0"/>
              <a:t>Einarbeitung in Pastoralkonzept</a:t>
            </a:r>
          </a:p>
          <a:p>
            <a:pPr algn="just"/>
            <a:endParaRPr lang="de-AT" sz="3200" b="1" dirty="0"/>
          </a:p>
          <a:p>
            <a:pPr algn="just"/>
            <a:r>
              <a:rPr lang="de-AT" sz="3200" b="1" dirty="0"/>
              <a:t>Detailanalyse, wo nötig</a:t>
            </a:r>
          </a:p>
          <a:p>
            <a:pPr algn="just"/>
            <a:r>
              <a:rPr lang="de-AT" sz="3200" b="1" dirty="0"/>
              <a:t> </a:t>
            </a:r>
          </a:p>
          <a:p>
            <a:pPr algn="just"/>
            <a:r>
              <a:rPr lang="de-AT" sz="3200" b="1" dirty="0"/>
              <a:t>Idee einer vertieften Detailbefragung 2017</a:t>
            </a:r>
          </a:p>
          <a:p>
            <a:pPr algn="just"/>
            <a:endParaRPr lang="de-AT" sz="3200" b="1" dirty="0"/>
          </a:p>
          <a:p>
            <a:pPr algn="just"/>
            <a:endParaRPr lang="de-AT" sz="3200" b="1" dirty="0"/>
          </a:p>
        </p:txBody>
      </p:sp>
    </p:spTree>
    <p:extLst>
      <p:ext uri="{BB962C8B-B14F-4D97-AF65-F5344CB8AC3E}">
        <p14:creationId xmlns:p14="http://schemas.microsoft.com/office/powerpoint/2010/main" val="3264401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Office PowerPoint</Application>
  <PresentationFormat>Breitbild</PresentationFormat>
  <Paragraphs>109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Verdana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Wolfgang Zecha</dc:creator>
  <cp:lastModifiedBy>Gerald Gump</cp:lastModifiedBy>
  <cp:revision>18</cp:revision>
  <dcterms:created xsi:type="dcterms:W3CDTF">2016-05-16T17:58:21Z</dcterms:created>
  <dcterms:modified xsi:type="dcterms:W3CDTF">2016-06-02T09:01:12Z</dcterms:modified>
</cp:coreProperties>
</file>